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9" r:id="rId2"/>
    <p:sldId id="297" r:id="rId3"/>
    <p:sldId id="298" r:id="rId4"/>
    <p:sldId id="299" r:id="rId5"/>
    <p:sldId id="300" r:id="rId6"/>
    <p:sldId id="260" r:id="rId7"/>
    <p:sldId id="315" r:id="rId8"/>
    <p:sldId id="314" r:id="rId9"/>
    <p:sldId id="261" r:id="rId10"/>
    <p:sldId id="262" r:id="rId11"/>
    <p:sldId id="263" r:id="rId12"/>
    <p:sldId id="294" r:id="rId13"/>
    <p:sldId id="295" r:id="rId14"/>
    <p:sldId id="302" r:id="rId15"/>
    <p:sldId id="312" r:id="rId16"/>
    <p:sldId id="316" r:id="rId17"/>
    <p:sldId id="264" r:id="rId18"/>
    <p:sldId id="265" r:id="rId19"/>
    <p:sldId id="266" r:id="rId20"/>
    <p:sldId id="305" r:id="rId21"/>
    <p:sldId id="271" r:id="rId22"/>
    <p:sldId id="296" r:id="rId23"/>
  </p:sldIdLst>
  <p:sldSz cx="9144000" cy="6858000" type="screen4x3"/>
  <p:notesSz cx="6797675" cy="9926638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24" autoAdjust="0"/>
  </p:normalViewPr>
  <p:slideViewPr>
    <p:cSldViewPr showGuides="1">
      <p:cViewPr>
        <p:scale>
          <a:sx n="100" d="100"/>
          <a:sy n="100" d="100"/>
        </p:scale>
        <p:origin x="312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75F77E-731E-4545-9B48-2B6037AB532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6E8E55FC-AD4F-414E-8F38-96F702FB9313}">
      <dgm:prSet phldrT="[Text]"/>
      <dgm:spPr/>
      <dgm:t>
        <a:bodyPr/>
        <a:lstStyle/>
        <a:p>
          <a:endParaRPr lang="pt-PT" dirty="0"/>
        </a:p>
      </dgm:t>
    </dgm:pt>
    <dgm:pt modelId="{09AAE5F4-86EB-486B-8C4A-F9839EA406D5}" type="parTrans" cxnId="{95F35059-06A0-4FD1-B1B1-A9E8C65293B0}">
      <dgm:prSet/>
      <dgm:spPr/>
      <dgm:t>
        <a:bodyPr/>
        <a:lstStyle/>
        <a:p>
          <a:endParaRPr lang="pt-PT"/>
        </a:p>
      </dgm:t>
    </dgm:pt>
    <dgm:pt modelId="{A91D0C82-E5F9-4033-B4C6-C3D271F0CC5C}" type="sibTrans" cxnId="{95F35059-06A0-4FD1-B1B1-A9E8C65293B0}">
      <dgm:prSet/>
      <dgm:spPr/>
      <dgm:t>
        <a:bodyPr/>
        <a:lstStyle/>
        <a:p>
          <a:endParaRPr lang="pt-PT"/>
        </a:p>
      </dgm:t>
    </dgm:pt>
    <dgm:pt modelId="{EEFB471B-97B6-4FE1-9528-304FC760DE99}">
      <dgm:prSet phldrT="[Text]" custT="1"/>
      <dgm:spPr/>
      <dgm:t>
        <a:bodyPr/>
        <a:lstStyle/>
        <a:p>
          <a:r>
            <a:rPr lang="en-US" sz="2400" noProof="0" dirty="0"/>
            <a:t>If in the LR the inflation </a:t>
          </a:r>
          <a:r>
            <a:rPr lang="en-US" sz="2400" noProof="0" dirty="0" err="1"/>
            <a:t>diferencials</a:t>
          </a:r>
          <a:r>
            <a:rPr lang="en-US" sz="2400" noProof="0" dirty="0"/>
            <a:t> determine the exchange rate, </a:t>
          </a:r>
        </a:p>
      </dgm:t>
    </dgm:pt>
    <dgm:pt modelId="{472DC3FF-B6AC-464B-87A3-D7105F59736C}" type="parTrans" cxnId="{90F58113-97C0-462C-B109-FD53BD2D4438}">
      <dgm:prSet/>
      <dgm:spPr/>
      <dgm:t>
        <a:bodyPr/>
        <a:lstStyle/>
        <a:p>
          <a:endParaRPr lang="pt-PT"/>
        </a:p>
      </dgm:t>
    </dgm:pt>
    <dgm:pt modelId="{75A4CB73-1735-4E51-861A-46AB8562C5BA}" type="sibTrans" cxnId="{90F58113-97C0-462C-B109-FD53BD2D4438}">
      <dgm:prSet/>
      <dgm:spPr/>
      <dgm:t>
        <a:bodyPr/>
        <a:lstStyle/>
        <a:p>
          <a:endParaRPr lang="pt-PT"/>
        </a:p>
      </dgm:t>
    </dgm:pt>
    <dgm:pt modelId="{B5C3E7EF-E058-4313-9272-BA2F8F611481}">
      <dgm:prSet phldrT="[Text]"/>
      <dgm:spPr/>
      <dgm:t>
        <a:bodyPr/>
        <a:lstStyle/>
        <a:p>
          <a:endParaRPr lang="pt-PT" dirty="0"/>
        </a:p>
      </dgm:t>
    </dgm:pt>
    <dgm:pt modelId="{6499DE4A-E64A-4F96-A927-0FF287E0DF40}" type="parTrans" cxnId="{3305AD35-BDE0-42DE-9934-3176B43AB911}">
      <dgm:prSet/>
      <dgm:spPr/>
      <dgm:t>
        <a:bodyPr/>
        <a:lstStyle/>
        <a:p>
          <a:endParaRPr lang="pt-PT"/>
        </a:p>
      </dgm:t>
    </dgm:pt>
    <dgm:pt modelId="{07954962-615D-4130-837E-766C5CF8BA4E}" type="sibTrans" cxnId="{3305AD35-BDE0-42DE-9934-3176B43AB911}">
      <dgm:prSet/>
      <dgm:spPr/>
      <dgm:t>
        <a:bodyPr/>
        <a:lstStyle/>
        <a:p>
          <a:endParaRPr lang="pt-PT"/>
        </a:p>
      </dgm:t>
    </dgm:pt>
    <dgm:pt modelId="{C76AE7C4-3DAD-4F8A-A46F-B9D627671D6C}">
      <dgm:prSet phldrT="[Text]" custT="1"/>
      <dgm:spPr/>
      <dgm:t>
        <a:bodyPr/>
        <a:lstStyle/>
        <a:p>
          <a:r>
            <a:rPr lang="pt-PT" sz="2400" dirty="0"/>
            <a:t>MONETARY THEORY</a:t>
          </a:r>
        </a:p>
      </dgm:t>
    </dgm:pt>
    <dgm:pt modelId="{ADA192CD-4923-4C8C-B6BF-4DF4727C5769}" type="parTrans" cxnId="{B9F05CE6-6275-48C2-B5A3-4D4FE599C9F8}">
      <dgm:prSet/>
      <dgm:spPr/>
      <dgm:t>
        <a:bodyPr/>
        <a:lstStyle/>
        <a:p>
          <a:endParaRPr lang="pt-PT"/>
        </a:p>
      </dgm:t>
    </dgm:pt>
    <dgm:pt modelId="{41492845-D1A1-4BF5-BB1E-84EF26E2DA20}" type="sibTrans" cxnId="{B9F05CE6-6275-48C2-B5A3-4D4FE599C9F8}">
      <dgm:prSet/>
      <dgm:spPr/>
      <dgm:t>
        <a:bodyPr/>
        <a:lstStyle/>
        <a:p>
          <a:endParaRPr lang="pt-PT"/>
        </a:p>
      </dgm:t>
    </dgm:pt>
    <dgm:pt modelId="{85BF88C8-1092-4D4B-8A20-9D6933227566}">
      <dgm:prSet phldrT="[Text]" custT="1"/>
      <dgm:spPr/>
      <dgm:t>
        <a:bodyPr/>
        <a:lstStyle/>
        <a:p>
          <a:r>
            <a:rPr lang="pt-PT" sz="2400" dirty="0" err="1"/>
            <a:t>what</a:t>
          </a:r>
          <a:r>
            <a:rPr lang="pt-PT" sz="2400" dirty="0"/>
            <a:t> determines  </a:t>
          </a:r>
          <a:r>
            <a:rPr lang="pt-PT" sz="2400" dirty="0" err="1"/>
            <a:t>inflation</a:t>
          </a:r>
          <a:r>
            <a:rPr lang="pt-PT" sz="2400" dirty="0"/>
            <a:t>?</a:t>
          </a:r>
        </a:p>
      </dgm:t>
    </dgm:pt>
    <dgm:pt modelId="{271F5566-9C29-4E62-B979-57C6315FDB83}" type="sibTrans" cxnId="{2C3457FF-0489-4D07-AA72-8FAC41CA1237}">
      <dgm:prSet/>
      <dgm:spPr/>
      <dgm:t>
        <a:bodyPr/>
        <a:lstStyle/>
        <a:p>
          <a:endParaRPr lang="pt-PT"/>
        </a:p>
      </dgm:t>
    </dgm:pt>
    <dgm:pt modelId="{2DA072C9-4796-4D62-A78F-8F34153A47F6}" type="parTrans" cxnId="{2C3457FF-0489-4D07-AA72-8FAC41CA1237}">
      <dgm:prSet/>
      <dgm:spPr/>
      <dgm:t>
        <a:bodyPr/>
        <a:lstStyle/>
        <a:p>
          <a:endParaRPr lang="pt-PT"/>
        </a:p>
      </dgm:t>
    </dgm:pt>
    <dgm:pt modelId="{A557A1C9-5CD0-40C8-AA60-B6FF39686B1E}">
      <dgm:prSet phldrT="[Text]" custT="1"/>
      <dgm:spPr/>
      <dgm:t>
        <a:bodyPr/>
        <a:lstStyle/>
        <a:p>
          <a:endParaRPr lang="pt-PT" sz="2400" dirty="0"/>
        </a:p>
      </dgm:t>
    </dgm:pt>
    <dgm:pt modelId="{D06F4879-B4A7-407B-9BE3-6D207A448106}" type="sibTrans" cxnId="{BDD439A8-F552-4A62-BB82-1D4283D10E8D}">
      <dgm:prSet/>
      <dgm:spPr/>
    </dgm:pt>
    <dgm:pt modelId="{C74F853A-6C70-4948-BB67-AA4D0EDC95FE}" type="parTrans" cxnId="{BDD439A8-F552-4A62-BB82-1D4283D10E8D}">
      <dgm:prSet/>
      <dgm:spPr/>
    </dgm:pt>
    <dgm:pt modelId="{5290964A-FE6D-496D-AE82-A18321A06B11}" type="pres">
      <dgm:prSet presAssocID="{7675F77E-731E-4545-9B48-2B6037AB53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7C0C0054-9AFD-4B1E-8C1B-6C365AFD1995}" type="pres">
      <dgm:prSet presAssocID="{6E8E55FC-AD4F-414E-8F38-96F702FB9313}" presName="composite" presStyleCnt="0"/>
      <dgm:spPr/>
    </dgm:pt>
    <dgm:pt modelId="{D33C4ECC-8CF9-4DC6-930C-9D2B1F450DB9}" type="pres">
      <dgm:prSet presAssocID="{6E8E55FC-AD4F-414E-8F38-96F702FB9313}" presName="parentText" presStyleLbl="alignNode1" presStyleIdx="0" presStyleCnt="3" custLinFactNeighborX="-2294" custLinFactNeighborY="-79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8719633-A797-41B3-8DA5-9F263BECEFAB}" type="pres">
      <dgm:prSet presAssocID="{6E8E55FC-AD4F-414E-8F38-96F702FB931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47ED688-3315-4123-B179-C5184D5D1DC4}" type="pres">
      <dgm:prSet presAssocID="{A91D0C82-E5F9-4033-B4C6-C3D271F0CC5C}" presName="sp" presStyleCnt="0"/>
      <dgm:spPr/>
    </dgm:pt>
    <dgm:pt modelId="{5C1A5FB0-0CE6-4B17-9C5E-4C0993FFFE33}" type="pres">
      <dgm:prSet presAssocID="{A557A1C9-5CD0-40C8-AA60-B6FF39686B1E}" presName="composite" presStyleCnt="0"/>
      <dgm:spPr/>
    </dgm:pt>
    <dgm:pt modelId="{EDEAA8BB-C134-4DCA-B209-B7CC50BF75F1}" type="pres">
      <dgm:prSet presAssocID="{A557A1C9-5CD0-40C8-AA60-B6FF39686B1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CDA7253-EEB6-479D-8931-61D65DCBC164}" type="pres">
      <dgm:prSet presAssocID="{A557A1C9-5CD0-40C8-AA60-B6FF39686B1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A8CC395-802C-4E14-8809-BEFEF420679F}" type="pres">
      <dgm:prSet presAssocID="{D06F4879-B4A7-407B-9BE3-6D207A448106}" presName="sp" presStyleCnt="0"/>
      <dgm:spPr/>
    </dgm:pt>
    <dgm:pt modelId="{38E212F4-5E11-402F-890C-B974BC08DE3E}" type="pres">
      <dgm:prSet presAssocID="{B5C3E7EF-E058-4313-9272-BA2F8F611481}" presName="composite" presStyleCnt="0"/>
      <dgm:spPr/>
    </dgm:pt>
    <dgm:pt modelId="{B8E2787B-DEA1-447B-B09A-3CC12DDB375C}" type="pres">
      <dgm:prSet presAssocID="{B5C3E7EF-E058-4313-9272-BA2F8F61148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05C2B82-E439-42DC-A5CE-F3D6474067B1}" type="pres">
      <dgm:prSet presAssocID="{B5C3E7EF-E058-4313-9272-BA2F8F61148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B6945E99-19AE-48F4-9051-7E5FC769F79A}" type="presOf" srcId="{85BF88C8-1092-4D4B-8A20-9D6933227566}" destId="{4CDA7253-EEB6-479D-8931-61D65DCBC164}" srcOrd="0" destOrd="0" presId="urn:microsoft.com/office/officeart/2005/8/layout/chevron2"/>
    <dgm:cxn modelId="{3305AD35-BDE0-42DE-9934-3176B43AB911}" srcId="{7675F77E-731E-4545-9B48-2B6037AB532C}" destId="{B5C3E7EF-E058-4313-9272-BA2F8F611481}" srcOrd="2" destOrd="0" parTransId="{6499DE4A-E64A-4F96-A927-0FF287E0DF40}" sibTransId="{07954962-615D-4130-837E-766C5CF8BA4E}"/>
    <dgm:cxn modelId="{95F35059-06A0-4FD1-B1B1-A9E8C65293B0}" srcId="{7675F77E-731E-4545-9B48-2B6037AB532C}" destId="{6E8E55FC-AD4F-414E-8F38-96F702FB9313}" srcOrd="0" destOrd="0" parTransId="{09AAE5F4-86EB-486B-8C4A-F9839EA406D5}" sibTransId="{A91D0C82-E5F9-4033-B4C6-C3D271F0CC5C}"/>
    <dgm:cxn modelId="{49694538-86F5-4E0F-8F3E-3D71215C1B9A}" type="presOf" srcId="{EEFB471B-97B6-4FE1-9528-304FC760DE99}" destId="{18719633-A797-41B3-8DA5-9F263BECEFAB}" srcOrd="0" destOrd="0" presId="urn:microsoft.com/office/officeart/2005/8/layout/chevron2"/>
    <dgm:cxn modelId="{B31D2F33-3FEE-4504-8C84-C3033EBDA7E5}" type="presOf" srcId="{6E8E55FC-AD4F-414E-8F38-96F702FB9313}" destId="{D33C4ECC-8CF9-4DC6-930C-9D2B1F450DB9}" srcOrd="0" destOrd="0" presId="urn:microsoft.com/office/officeart/2005/8/layout/chevron2"/>
    <dgm:cxn modelId="{90F58113-97C0-462C-B109-FD53BD2D4438}" srcId="{6E8E55FC-AD4F-414E-8F38-96F702FB9313}" destId="{EEFB471B-97B6-4FE1-9528-304FC760DE99}" srcOrd="0" destOrd="0" parTransId="{472DC3FF-B6AC-464B-87A3-D7105F59736C}" sibTransId="{75A4CB73-1735-4E51-861A-46AB8562C5BA}"/>
    <dgm:cxn modelId="{AB21CCA2-FB55-487C-A9B2-0E2266E952DF}" type="presOf" srcId="{C76AE7C4-3DAD-4F8A-A46F-B9D627671D6C}" destId="{105C2B82-E439-42DC-A5CE-F3D6474067B1}" srcOrd="0" destOrd="0" presId="urn:microsoft.com/office/officeart/2005/8/layout/chevron2"/>
    <dgm:cxn modelId="{2C3457FF-0489-4D07-AA72-8FAC41CA1237}" srcId="{A557A1C9-5CD0-40C8-AA60-B6FF39686B1E}" destId="{85BF88C8-1092-4D4B-8A20-9D6933227566}" srcOrd="0" destOrd="0" parTransId="{2DA072C9-4796-4D62-A78F-8F34153A47F6}" sibTransId="{271F5566-9C29-4E62-B979-57C6315FDB83}"/>
    <dgm:cxn modelId="{6D7C413C-4AFE-4405-9FEC-6BFA8B934112}" type="presOf" srcId="{B5C3E7EF-E058-4313-9272-BA2F8F611481}" destId="{B8E2787B-DEA1-447B-B09A-3CC12DDB375C}" srcOrd="0" destOrd="0" presId="urn:microsoft.com/office/officeart/2005/8/layout/chevron2"/>
    <dgm:cxn modelId="{EC8159A3-E18D-4DD9-939A-966A6005A704}" type="presOf" srcId="{7675F77E-731E-4545-9B48-2B6037AB532C}" destId="{5290964A-FE6D-496D-AE82-A18321A06B11}" srcOrd="0" destOrd="0" presId="urn:microsoft.com/office/officeart/2005/8/layout/chevron2"/>
    <dgm:cxn modelId="{BDD439A8-F552-4A62-BB82-1D4283D10E8D}" srcId="{7675F77E-731E-4545-9B48-2B6037AB532C}" destId="{A557A1C9-5CD0-40C8-AA60-B6FF39686B1E}" srcOrd="1" destOrd="0" parTransId="{C74F853A-6C70-4948-BB67-AA4D0EDC95FE}" sibTransId="{D06F4879-B4A7-407B-9BE3-6D207A448106}"/>
    <dgm:cxn modelId="{EFCE84B8-3DB6-4981-A44C-A2A3EFB18585}" type="presOf" srcId="{A557A1C9-5CD0-40C8-AA60-B6FF39686B1E}" destId="{EDEAA8BB-C134-4DCA-B209-B7CC50BF75F1}" srcOrd="0" destOrd="0" presId="urn:microsoft.com/office/officeart/2005/8/layout/chevron2"/>
    <dgm:cxn modelId="{B9F05CE6-6275-48C2-B5A3-4D4FE599C9F8}" srcId="{B5C3E7EF-E058-4313-9272-BA2F8F611481}" destId="{C76AE7C4-3DAD-4F8A-A46F-B9D627671D6C}" srcOrd="0" destOrd="0" parTransId="{ADA192CD-4923-4C8C-B6BF-4DF4727C5769}" sibTransId="{41492845-D1A1-4BF5-BB1E-84EF26E2DA20}"/>
    <dgm:cxn modelId="{57170522-240D-4C29-B871-4B691E50FE4D}" type="presParOf" srcId="{5290964A-FE6D-496D-AE82-A18321A06B11}" destId="{7C0C0054-9AFD-4B1E-8C1B-6C365AFD1995}" srcOrd="0" destOrd="0" presId="urn:microsoft.com/office/officeart/2005/8/layout/chevron2"/>
    <dgm:cxn modelId="{26590DBA-8244-4AB1-8D44-FE42E127E75D}" type="presParOf" srcId="{7C0C0054-9AFD-4B1E-8C1B-6C365AFD1995}" destId="{D33C4ECC-8CF9-4DC6-930C-9D2B1F450DB9}" srcOrd="0" destOrd="0" presId="urn:microsoft.com/office/officeart/2005/8/layout/chevron2"/>
    <dgm:cxn modelId="{FDDF635B-0392-44A7-AFF4-D6D6C59B798F}" type="presParOf" srcId="{7C0C0054-9AFD-4B1E-8C1B-6C365AFD1995}" destId="{18719633-A797-41B3-8DA5-9F263BECEFAB}" srcOrd="1" destOrd="0" presId="urn:microsoft.com/office/officeart/2005/8/layout/chevron2"/>
    <dgm:cxn modelId="{0EC08ED8-923E-4647-B0EB-FDA64978CFB1}" type="presParOf" srcId="{5290964A-FE6D-496D-AE82-A18321A06B11}" destId="{047ED688-3315-4123-B179-C5184D5D1DC4}" srcOrd="1" destOrd="0" presId="urn:microsoft.com/office/officeart/2005/8/layout/chevron2"/>
    <dgm:cxn modelId="{92C352E8-AA21-4307-B9D9-3694DC4073DF}" type="presParOf" srcId="{5290964A-FE6D-496D-AE82-A18321A06B11}" destId="{5C1A5FB0-0CE6-4B17-9C5E-4C0993FFFE33}" srcOrd="2" destOrd="0" presId="urn:microsoft.com/office/officeart/2005/8/layout/chevron2"/>
    <dgm:cxn modelId="{D89DC0C2-F931-4A82-9507-6360C530E45B}" type="presParOf" srcId="{5C1A5FB0-0CE6-4B17-9C5E-4C0993FFFE33}" destId="{EDEAA8BB-C134-4DCA-B209-B7CC50BF75F1}" srcOrd="0" destOrd="0" presId="urn:microsoft.com/office/officeart/2005/8/layout/chevron2"/>
    <dgm:cxn modelId="{C99BA3B0-5524-40E3-89A1-4DF4165D790E}" type="presParOf" srcId="{5C1A5FB0-0CE6-4B17-9C5E-4C0993FFFE33}" destId="{4CDA7253-EEB6-479D-8931-61D65DCBC164}" srcOrd="1" destOrd="0" presId="urn:microsoft.com/office/officeart/2005/8/layout/chevron2"/>
    <dgm:cxn modelId="{91B52A9A-288D-4F7E-AB9B-30AE1143E38B}" type="presParOf" srcId="{5290964A-FE6D-496D-AE82-A18321A06B11}" destId="{EA8CC395-802C-4E14-8809-BEFEF420679F}" srcOrd="3" destOrd="0" presId="urn:microsoft.com/office/officeart/2005/8/layout/chevron2"/>
    <dgm:cxn modelId="{0DA15DAA-0E44-4509-BB55-331F17A72AA8}" type="presParOf" srcId="{5290964A-FE6D-496D-AE82-A18321A06B11}" destId="{38E212F4-5E11-402F-890C-B974BC08DE3E}" srcOrd="4" destOrd="0" presId="urn:microsoft.com/office/officeart/2005/8/layout/chevron2"/>
    <dgm:cxn modelId="{79E6EA87-55F6-4D18-BB5A-0F5D22C5A47E}" type="presParOf" srcId="{38E212F4-5E11-402F-890C-B974BC08DE3E}" destId="{B8E2787B-DEA1-447B-B09A-3CC12DDB375C}" srcOrd="0" destOrd="0" presId="urn:microsoft.com/office/officeart/2005/8/layout/chevron2"/>
    <dgm:cxn modelId="{41214AA5-B1E5-4899-8642-E05D322D07C7}" type="presParOf" srcId="{38E212F4-5E11-402F-890C-B974BC08DE3E}" destId="{105C2B82-E439-42DC-A5CE-F3D6474067B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C4ECC-8CF9-4DC6-930C-9D2B1F450DB9}">
      <dsp:nvSpPr>
        <dsp:cNvPr id="0" name=""/>
        <dsp:cNvSpPr/>
      </dsp:nvSpPr>
      <dsp:spPr>
        <a:xfrm rot="5400000">
          <a:off x="-135320" y="135804"/>
          <a:ext cx="902139" cy="631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800" kern="1200" dirty="0"/>
        </a:p>
      </dsp:txBody>
      <dsp:txXfrm rot="-5400000">
        <a:off x="2" y="316232"/>
        <a:ext cx="631497" cy="270642"/>
      </dsp:txXfrm>
    </dsp:sp>
    <dsp:sp modelId="{18719633-A797-41B3-8DA5-9F263BECEFAB}">
      <dsp:nvSpPr>
        <dsp:cNvPr id="0" name=""/>
        <dsp:cNvSpPr/>
      </dsp:nvSpPr>
      <dsp:spPr>
        <a:xfrm rot="5400000">
          <a:off x="3070553" y="-2437859"/>
          <a:ext cx="586390" cy="5464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/>
            <a:t>If in the LR the inflation </a:t>
          </a:r>
          <a:r>
            <a:rPr lang="en-US" sz="2400" kern="1200" noProof="0" dirty="0" err="1"/>
            <a:t>diferencials</a:t>
          </a:r>
          <a:r>
            <a:rPr lang="en-US" sz="2400" kern="1200" noProof="0" dirty="0"/>
            <a:t> determine the exchange rate, </a:t>
          </a:r>
        </a:p>
      </dsp:txBody>
      <dsp:txXfrm rot="-5400000">
        <a:off x="631498" y="29821"/>
        <a:ext cx="5435877" cy="529140"/>
      </dsp:txXfrm>
    </dsp:sp>
    <dsp:sp modelId="{EDEAA8BB-C134-4DCA-B209-B7CC50BF75F1}">
      <dsp:nvSpPr>
        <dsp:cNvPr id="0" name=""/>
        <dsp:cNvSpPr/>
      </dsp:nvSpPr>
      <dsp:spPr>
        <a:xfrm rot="5400000">
          <a:off x="-135320" y="827259"/>
          <a:ext cx="902139" cy="631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400" kern="1200" dirty="0"/>
        </a:p>
      </dsp:txBody>
      <dsp:txXfrm rot="-5400000">
        <a:off x="2" y="1007687"/>
        <a:ext cx="631497" cy="270642"/>
      </dsp:txXfrm>
    </dsp:sp>
    <dsp:sp modelId="{4CDA7253-EEB6-479D-8931-61D65DCBC164}">
      <dsp:nvSpPr>
        <dsp:cNvPr id="0" name=""/>
        <dsp:cNvSpPr/>
      </dsp:nvSpPr>
      <dsp:spPr>
        <a:xfrm rot="5400000">
          <a:off x="3070553" y="-1747117"/>
          <a:ext cx="586390" cy="5464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kern="1200" dirty="0" err="1"/>
            <a:t>what</a:t>
          </a:r>
          <a:r>
            <a:rPr lang="pt-PT" sz="2400" kern="1200" dirty="0"/>
            <a:t> determines  </a:t>
          </a:r>
          <a:r>
            <a:rPr lang="pt-PT" sz="2400" kern="1200" dirty="0" err="1"/>
            <a:t>inflation</a:t>
          </a:r>
          <a:r>
            <a:rPr lang="pt-PT" sz="2400" kern="1200" dirty="0"/>
            <a:t>?</a:t>
          </a:r>
        </a:p>
      </dsp:txBody>
      <dsp:txXfrm rot="-5400000">
        <a:off x="631498" y="720563"/>
        <a:ext cx="5435877" cy="529140"/>
      </dsp:txXfrm>
    </dsp:sp>
    <dsp:sp modelId="{B8E2787B-DEA1-447B-B09A-3CC12DDB375C}">
      <dsp:nvSpPr>
        <dsp:cNvPr id="0" name=""/>
        <dsp:cNvSpPr/>
      </dsp:nvSpPr>
      <dsp:spPr>
        <a:xfrm rot="5400000">
          <a:off x="-135320" y="1518001"/>
          <a:ext cx="902139" cy="6314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800" kern="1200" dirty="0"/>
        </a:p>
      </dsp:txBody>
      <dsp:txXfrm rot="-5400000">
        <a:off x="2" y="1698429"/>
        <a:ext cx="631497" cy="270642"/>
      </dsp:txXfrm>
    </dsp:sp>
    <dsp:sp modelId="{105C2B82-E439-42DC-A5CE-F3D6474067B1}">
      <dsp:nvSpPr>
        <dsp:cNvPr id="0" name=""/>
        <dsp:cNvSpPr/>
      </dsp:nvSpPr>
      <dsp:spPr>
        <a:xfrm rot="5400000">
          <a:off x="3070553" y="-1056375"/>
          <a:ext cx="586390" cy="54645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400" kern="1200" dirty="0"/>
            <a:t>MONETARY THEORY</a:t>
          </a:r>
        </a:p>
      </dsp:txBody>
      <dsp:txXfrm rot="-5400000">
        <a:off x="631498" y="1411305"/>
        <a:ext cx="5435877" cy="529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>
              <a:defRPr sz="1200"/>
            </a:lvl1pPr>
          </a:lstStyle>
          <a:p>
            <a:pPr>
              <a:defRPr/>
            </a:pPr>
            <a:fld id="{42B96363-ECA7-4542-8DEE-56CB3B5399A0}" type="datetimeFigureOut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6809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6809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>
              <a:defRPr sz="1200"/>
            </a:lvl1pPr>
          </a:lstStyle>
          <a:p>
            <a:pPr>
              <a:defRPr/>
            </a:pPr>
            <a:fld id="{7389328D-1F9F-450A-A7A3-A75680A64DFB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45200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2208" tIns="46104" rIns="92208" bIns="4610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2613B0-8895-4C3C-BDA7-40A7D5B1D710}" type="datetimeFigureOut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08" tIns="46104" rIns="92208" bIns="46104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2208" tIns="46104" rIns="92208" bIns="4610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P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6809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6809"/>
          </a:xfrm>
          <a:prstGeom prst="rect">
            <a:avLst/>
          </a:prstGeom>
        </p:spPr>
        <p:txBody>
          <a:bodyPr vert="horz" lIns="92208" tIns="46104" rIns="92208" bIns="4610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8923F5-A50A-48D6-B87B-7DC0B0F7394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3480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873530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38089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1835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2201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31501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4898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94043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7056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D746BC-B232-44FA-9D16-E7160A9DB35D}" type="slidenum">
              <a:rPr lang="pt-PT" smtClean="0"/>
              <a:pPr>
                <a:defRPr/>
              </a:pPr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1023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FD2670-6D22-41CA-A520-0996BABB7979}" type="slidenum">
              <a:rPr lang="pt-PT" smtClean="0"/>
              <a:pPr>
                <a:defRPr/>
              </a:pPr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7821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FA4A32-B2F3-4332-9DF1-5271E75A6130}" type="slidenum">
              <a:rPr lang="pt-PT" smtClean="0"/>
              <a:pPr>
                <a:defRPr/>
              </a:pPr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6526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4EF59A-F533-45BC-9158-C024BE00A387}" type="slidenum">
              <a:rPr lang="pt-PT" smtClean="0"/>
              <a:pPr>
                <a:defRPr/>
              </a:pPr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3471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9899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60165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6097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8923F5-A50A-48D6-B87B-7DC0B0F7394F}" type="slidenum">
              <a:rPr lang="pt-PT" smtClean="0"/>
              <a:pPr>
                <a:defRPr/>
              </a:pPr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607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F1DB-DBEA-4A66-BEAC-FB25B0BCEE00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9301A3-211A-4E6E-8F86-7CD0FC5C725C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2A0BE-09EF-423D-B039-4EDABAFE0817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B392-75FD-448A-BF70-A395A9DDBC2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DB265-3E8A-4D52-902C-A0DC17FCEABA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D6BA7-86A3-42D3-BEE9-C5C7444FDFC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65D1C-F247-4016-9E3D-156AE375C88A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910F3-B4F9-48B1-8286-BEF09BDA5CD3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516C0-D040-480B-8848-C76C6F7C2B41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0AB4E-4AAE-46B1-8A67-133E76A5DE2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51FA4-483F-4A27-862F-3B6C0C8E9E55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0E08-7459-4CA4-8E4C-303B568E0E35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2242A-E3FA-4FBE-9D62-9C6CE0BCB4EB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890D2-DC99-4593-92ED-E6F29CA23C9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05343-9BAF-4408-A108-4C8B04D0D16A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99EC6-785A-46EA-83DF-C64963B189B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7EF5A-D470-41BC-A155-7F2879064D1C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2271D-365A-43B0-8EF9-F47BBBAB703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76C4-8FD5-4F36-B81A-6835E3E736FD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08231-3E32-4E5C-B8E5-C3746EB29209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8AA17-98EC-4C5A-9A10-A0A985323E8F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E90CF-D5CE-4EB8-82E5-8946E5A57BF8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D44A22E-2609-46C0-AD36-7B17599E3A33}" type="datetime1">
              <a:rPr lang="pt-PT"/>
              <a:pPr>
                <a:defRPr/>
              </a:pPr>
              <a:t>24-09-2018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Perpetua" pitchFamily="18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1D50287-F192-4DCD-8883-D494C2FED2B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6" r:id="rId2"/>
    <p:sldLayoutId id="2147483774" r:id="rId3"/>
    <p:sldLayoutId id="2147483767" r:id="rId4"/>
    <p:sldLayoutId id="2147483768" r:id="rId5"/>
    <p:sldLayoutId id="2147483769" r:id="rId6"/>
    <p:sldLayoutId id="2147483770" r:id="rId7"/>
    <p:sldLayoutId id="2147483775" r:id="rId8"/>
    <p:sldLayoutId id="2147483776" r:id="rId9"/>
    <p:sldLayoutId id="2147483771" r:id="rId10"/>
    <p:sldLayoutId id="21474837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BACDD4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8D89A4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8D89A4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omist.com/content/big-mac-inde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43E95-BE91-4F1D-B893-48BF9BF4082B}" type="slidenum">
              <a:rPr lang="pt-PT"/>
              <a:pPr>
                <a:defRPr/>
              </a:pPr>
              <a:t>1</a:t>
            </a:fld>
            <a:endParaRPr lang="pt-PT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PT" dirty="0">
                <a:solidFill>
                  <a:schemeClr val="tx1"/>
                </a:solidFill>
              </a:rPr>
              <a:t>25th</a:t>
            </a:r>
            <a:r>
              <a:rPr lang="pt-PT" dirty="0"/>
              <a:t> September 2018</a:t>
            </a:r>
          </a:p>
        </p:txBody>
      </p:sp>
      <p:sp>
        <p:nvSpPr>
          <p:cNvPr id="717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pt-PT" dirty="0"/>
              <a:t>2</a:t>
            </a:r>
            <a:r>
              <a:rPr lang="pt-PT" baseline="30000" dirty="0"/>
              <a:t>nd</a:t>
            </a:r>
            <a:r>
              <a:rPr lang="pt-PT" dirty="0"/>
              <a:t> </a:t>
            </a:r>
            <a:r>
              <a:rPr lang="pt-PT" dirty="0" err="1"/>
              <a:t>session</a:t>
            </a:r>
            <a:r>
              <a:rPr lang="pt-PT" dirty="0"/>
              <a:t> 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A014BBF-27BE-4001-863B-A1DC459654B0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EB9D2-594E-4E9E-9C42-75D32CAD3815}" type="slidenum">
              <a:rPr lang="pt-PT"/>
              <a:pPr>
                <a:defRPr/>
              </a:pPr>
              <a:t>10</a:t>
            </a:fld>
            <a:endParaRPr lang="pt-PT"/>
          </a:p>
        </p:txBody>
      </p:sp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184D224-1AFA-4CB8-9031-8483C6EA5A86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9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428625"/>
            <a:ext cx="7772400" cy="5591175"/>
          </a:xfrm>
        </p:spPr>
        <p:txBody>
          <a:bodyPr/>
          <a:lstStyle/>
          <a:p>
            <a:pPr lvl="1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u="sng" dirty="0" err="1"/>
              <a:t>Relative</a:t>
            </a:r>
            <a:r>
              <a:rPr lang="pt-PT" u="sng" dirty="0"/>
              <a:t> </a:t>
            </a:r>
            <a:r>
              <a:rPr lang="pt-PT" u="sng" dirty="0" err="1"/>
              <a:t>Purchasing</a:t>
            </a:r>
            <a:r>
              <a:rPr lang="pt-PT" u="sng" dirty="0"/>
              <a:t> </a:t>
            </a:r>
            <a:r>
              <a:rPr lang="pt-PT" u="sng" dirty="0" err="1"/>
              <a:t>Power</a:t>
            </a:r>
            <a:r>
              <a:rPr lang="pt-PT" u="sng" dirty="0"/>
              <a:t> </a:t>
            </a:r>
            <a:r>
              <a:rPr lang="pt-PT" u="sng" dirty="0" err="1"/>
              <a:t>Parity</a:t>
            </a:r>
            <a:r>
              <a:rPr lang="pt-PT" u="sng" dirty="0"/>
              <a:t> </a:t>
            </a:r>
          </a:p>
          <a:p>
            <a:pPr lvl="3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sz="2100" dirty="0" err="1"/>
              <a:t>The</a:t>
            </a:r>
            <a:r>
              <a:rPr lang="pt-PT" sz="2100" dirty="0"/>
              <a:t> perspective </a:t>
            </a:r>
            <a:r>
              <a:rPr lang="pt-PT" sz="2100" dirty="0" err="1"/>
              <a:t>changes</a:t>
            </a:r>
            <a:r>
              <a:rPr lang="pt-PT" sz="2100" dirty="0"/>
              <a:t> </a:t>
            </a:r>
            <a:r>
              <a:rPr lang="pt-PT" sz="2100" dirty="0" err="1"/>
              <a:t>from</a:t>
            </a:r>
            <a:r>
              <a:rPr lang="pt-PT" sz="2100" dirty="0"/>
              <a:t> </a:t>
            </a: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verification</a:t>
            </a:r>
            <a:r>
              <a:rPr lang="pt-PT" sz="2100" dirty="0"/>
              <a:t> </a:t>
            </a:r>
            <a:r>
              <a:rPr lang="pt-PT" sz="2100" dirty="0" err="1"/>
              <a:t>in</a:t>
            </a:r>
            <a:r>
              <a:rPr lang="pt-PT" sz="2100" dirty="0"/>
              <a:t> </a:t>
            </a:r>
            <a:r>
              <a:rPr lang="pt-PT" sz="2100" dirty="0" err="1"/>
              <a:t>one</a:t>
            </a:r>
            <a:r>
              <a:rPr lang="pt-PT" sz="2100" dirty="0"/>
              <a:t> </a:t>
            </a:r>
            <a:r>
              <a:rPr lang="pt-PT" sz="2100" dirty="0" err="1"/>
              <a:t>point</a:t>
            </a:r>
            <a:r>
              <a:rPr lang="pt-PT" sz="2100" dirty="0"/>
              <a:t> </a:t>
            </a:r>
            <a:r>
              <a:rPr lang="pt-PT" sz="2100" dirty="0" err="1"/>
              <a:t>in</a:t>
            </a:r>
            <a:r>
              <a:rPr lang="pt-PT" sz="2100" dirty="0"/>
              <a:t> </a:t>
            </a:r>
            <a:r>
              <a:rPr lang="pt-PT" sz="2100" dirty="0" err="1"/>
              <a:t>time</a:t>
            </a:r>
            <a:r>
              <a:rPr lang="pt-PT" sz="2100" dirty="0"/>
              <a:t> to </a:t>
            </a: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verification</a:t>
            </a:r>
            <a:r>
              <a:rPr lang="pt-PT" sz="2100" dirty="0"/>
              <a:t> </a:t>
            </a:r>
            <a:r>
              <a:rPr lang="pt-PT" sz="2100" dirty="0" err="1"/>
              <a:t>of</a:t>
            </a:r>
            <a:r>
              <a:rPr lang="pt-PT" sz="2100" dirty="0"/>
              <a:t> a </a:t>
            </a:r>
            <a:r>
              <a:rPr lang="pt-PT" sz="2100" dirty="0" err="1"/>
              <a:t>change</a:t>
            </a:r>
            <a:r>
              <a:rPr lang="pt-PT" sz="2100" dirty="0"/>
              <a:t>.</a:t>
            </a:r>
          </a:p>
          <a:p>
            <a:pPr lvl="3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sz="2100" dirty="0" err="1"/>
              <a:t>With</a:t>
            </a:r>
            <a:r>
              <a:rPr lang="pt-PT" sz="2100" dirty="0"/>
              <a:t> </a:t>
            </a:r>
            <a:r>
              <a:rPr lang="pt-PT" sz="2100" dirty="0" err="1"/>
              <a:t>time</a:t>
            </a:r>
            <a:r>
              <a:rPr lang="pt-PT" sz="2100" dirty="0"/>
              <a:t>, </a:t>
            </a: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difference</a:t>
            </a:r>
            <a:r>
              <a:rPr lang="pt-PT" sz="2100" dirty="0"/>
              <a:t> </a:t>
            </a:r>
            <a:r>
              <a:rPr lang="pt-PT" sz="2100" dirty="0" err="1"/>
              <a:t>between</a:t>
            </a:r>
            <a:r>
              <a:rPr lang="pt-PT" sz="2100" dirty="0"/>
              <a:t> </a:t>
            </a:r>
            <a:r>
              <a:rPr lang="pt-PT" sz="2100" dirty="0" err="1"/>
              <a:t>prices</a:t>
            </a:r>
            <a:r>
              <a:rPr lang="pt-PT" sz="2100" dirty="0"/>
              <a:t> </a:t>
            </a:r>
            <a:r>
              <a:rPr lang="pt-PT" sz="2100" dirty="0" err="1"/>
              <a:t>of</a:t>
            </a:r>
            <a:r>
              <a:rPr lang="pt-PT" sz="2100" dirty="0"/>
              <a:t> </a:t>
            </a:r>
            <a:r>
              <a:rPr lang="pt-PT" sz="2100" dirty="0" err="1"/>
              <a:t>traded</a:t>
            </a:r>
            <a:r>
              <a:rPr lang="pt-PT" sz="2100" dirty="0"/>
              <a:t> </a:t>
            </a:r>
            <a:r>
              <a:rPr lang="pt-PT" sz="2100" dirty="0" err="1"/>
              <a:t>goods</a:t>
            </a:r>
            <a:r>
              <a:rPr lang="pt-PT" sz="2100" dirty="0"/>
              <a:t> </a:t>
            </a:r>
            <a:r>
              <a:rPr lang="pt-PT" sz="2100" dirty="0" err="1"/>
              <a:t>in</a:t>
            </a:r>
            <a:r>
              <a:rPr lang="pt-PT" sz="2100" dirty="0"/>
              <a:t> </a:t>
            </a:r>
            <a:r>
              <a:rPr lang="pt-PT" sz="2100" dirty="0" err="1"/>
              <a:t>different</a:t>
            </a:r>
            <a:r>
              <a:rPr lang="pt-PT" sz="2100" dirty="0"/>
              <a:t> </a:t>
            </a:r>
            <a:r>
              <a:rPr lang="pt-PT" sz="2100" dirty="0" err="1"/>
              <a:t>countries</a:t>
            </a:r>
            <a:r>
              <a:rPr lang="pt-PT" sz="2100" dirty="0"/>
              <a:t> </a:t>
            </a:r>
            <a:r>
              <a:rPr lang="pt-PT" sz="2100" dirty="0" err="1"/>
              <a:t>will</a:t>
            </a:r>
            <a:r>
              <a:rPr lang="pt-PT" sz="2100" dirty="0"/>
              <a:t> </a:t>
            </a:r>
            <a:r>
              <a:rPr lang="pt-PT" sz="2100" dirty="0" err="1"/>
              <a:t>be</a:t>
            </a:r>
            <a:r>
              <a:rPr lang="pt-PT" sz="2100" dirty="0"/>
              <a:t> </a:t>
            </a:r>
            <a:r>
              <a:rPr lang="pt-PT" sz="2100" dirty="0" err="1"/>
              <a:t>compensated</a:t>
            </a:r>
            <a:r>
              <a:rPr lang="pt-PT" sz="2100" dirty="0"/>
              <a:t> </a:t>
            </a:r>
            <a:r>
              <a:rPr lang="pt-PT" sz="2100" dirty="0" err="1"/>
              <a:t>by</a:t>
            </a:r>
            <a:r>
              <a:rPr lang="pt-PT" sz="2100" dirty="0"/>
              <a:t>  </a:t>
            </a: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variation</a:t>
            </a:r>
            <a:r>
              <a:rPr lang="pt-PT" sz="2100" dirty="0"/>
              <a:t> </a:t>
            </a:r>
            <a:r>
              <a:rPr lang="pt-PT" sz="2100" dirty="0" err="1"/>
              <a:t>of</a:t>
            </a:r>
            <a:r>
              <a:rPr lang="pt-PT" sz="2100" dirty="0"/>
              <a:t> </a:t>
            </a: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foreign</a:t>
            </a:r>
            <a:r>
              <a:rPr lang="pt-PT" sz="2100" dirty="0"/>
              <a:t> </a:t>
            </a:r>
            <a:r>
              <a:rPr lang="pt-PT" sz="2100" dirty="0" err="1"/>
              <a:t>exchange</a:t>
            </a:r>
            <a:r>
              <a:rPr lang="pt-PT" sz="2100" dirty="0"/>
              <a:t> rate.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pt-PT" sz="1400" dirty="0"/>
              <a:t>	</a:t>
            </a:r>
          </a:p>
          <a:p>
            <a:pPr lvl="2" eaLnBrk="1" hangingPunct="1">
              <a:buFont typeface="Wingdings 2" pitchFamily="18" charset="2"/>
              <a:buNone/>
            </a:pPr>
            <a:endParaRPr lang="pt-PT" sz="1400" dirty="0"/>
          </a:p>
          <a:p>
            <a:pPr lvl="2" eaLnBrk="1" hangingPunct="1">
              <a:buFont typeface="Wingdings 2" pitchFamily="18" charset="2"/>
              <a:buNone/>
            </a:pPr>
            <a:endParaRPr lang="pt-PT" sz="1400" dirty="0"/>
          </a:p>
          <a:p>
            <a:pPr lvl="2" eaLnBrk="1" hangingPunct="1">
              <a:buFont typeface="Wingdings 2" pitchFamily="18" charset="2"/>
              <a:buNone/>
            </a:pPr>
            <a:endParaRPr lang="pt-PT" sz="1400" dirty="0"/>
          </a:p>
          <a:p>
            <a:pPr lvl="2" eaLnBrk="1" hangingPunct="1">
              <a:buFont typeface="Wingdings 2" pitchFamily="18" charset="2"/>
              <a:buNone/>
            </a:pPr>
            <a:endParaRPr lang="pt-PT" sz="1400" dirty="0"/>
          </a:p>
          <a:p>
            <a:pPr lvl="2" eaLnBrk="1" hangingPunct="1">
              <a:buFont typeface="Wingdings 2" pitchFamily="18" charset="2"/>
              <a:buNone/>
            </a:pPr>
            <a:endParaRPr lang="pt-PT" sz="1400" dirty="0"/>
          </a:p>
          <a:p>
            <a:pPr lvl="2" eaLnBrk="1" hangingPunct="1">
              <a:buFont typeface="Wingdings 2" pitchFamily="18" charset="2"/>
              <a:buNone/>
            </a:pPr>
            <a:endParaRPr lang="pt-PT" sz="1400" dirty="0"/>
          </a:p>
          <a:p>
            <a:pPr lvl="2" eaLnBrk="1" hangingPunct="1">
              <a:buFont typeface="Wingdings 2" pitchFamily="18" charset="2"/>
              <a:buNone/>
            </a:pPr>
            <a:endParaRPr lang="pt-PT" sz="1400" dirty="0"/>
          </a:p>
          <a:p>
            <a:pPr lvl="3" eaLnBrk="1" hangingPunct="1">
              <a:buFont typeface="Wingdings" pitchFamily="2" charset="2"/>
              <a:buChar char="§"/>
            </a:pPr>
            <a:r>
              <a:rPr lang="pt-PT" sz="2200" dirty="0"/>
              <a:t>FMI </a:t>
            </a:r>
            <a:r>
              <a:rPr lang="pt-PT" sz="2200" dirty="0" err="1"/>
              <a:t>recommendations</a:t>
            </a:r>
            <a:r>
              <a:rPr lang="pt-PT" sz="2200" dirty="0"/>
              <a:t>.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en-US" sz="2100" dirty="0"/>
              <a:t>If the condition holds in absolute terms, then it also holds in relative terms. </a:t>
            </a:r>
            <a:endParaRPr lang="en-US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456680"/>
              </p:ext>
            </p:extLst>
          </p:nvPr>
        </p:nvGraphicFramePr>
        <p:xfrm>
          <a:off x="2131759" y="3212976"/>
          <a:ext cx="1944941" cy="1212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ção" r:id="rId4" imgW="1180800" imgH="736560" progId="Equation.3">
                  <p:embed/>
                </p:oleObj>
              </mc:Choice>
              <mc:Fallback>
                <p:oleObj name="Equação" r:id="rId4" imgW="118080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1759" y="3212976"/>
                        <a:ext cx="1944941" cy="12129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DF2CA-1604-4235-8D27-1C2C24B14946}" type="slidenum">
              <a:rPr lang="pt-PT"/>
              <a:pPr>
                <a:defRPr/>
              </a:pPr>
              <a:t>11</a:t>
            </a:fld>
            <a:endParaRPr lang="pt-PT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25"/>
            <a:ext cx="7772400" cy="5591175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relative</a:t>
            </a:r>
            <a:r>
              <a:rPr lang="pt-PT" sz="2100" dirty="0"/>
              <a:t> </a:t>
            </a:r>
            <a:r>
              <a:rPr lang="pt-PT" sz="2100" dirty="0" err="1"/>
              <a:t>version</a:t>
            </a:r>
            <a:r>
              <a:rPr lang="pt-PT" sz="2100" dirty="0"/>
              <a:t> </a:t>
            </a:r>
            <a:r>
              <a:rPr lang="pt-PT" sz="2100" dirty="0" err="1"/>
              <a:t>is</a:t>
            </a:r>
            <a:r>
              <a:rPr lang="pt-PT" sz="2100" dirty="0"/>
              <a:t> </a:t>
            </a:r>
            <a:r>
              <a:rPr lang="pt-PT" sz="2100" dirty="0" err="1"/>
              <a:t>like</a:t>
            </a:r>
            <a:r>
              <a:rPr lang="pt-PT" sz="2100" dirty="0"/>
              <a:t> a </a:t>
            </a:r>
            <a:r>
              <a:rPr lang="pt-PT" sz="2100" dirty="0" err="1"/>
              <a:t>guide</a:t>
            </a:r>
            <a:r>
              <a:rPr lang="pt-PT" sz="2100" dirty="0"/>
              <a:t> </a:t>
            </a:r>
            <a:r>
              <a:rPr lang="pt-PT" sz="2100" dirty="0" err="1"/>
              <a:t>about</a:t>
            </a:r>
            <a:r>
              <a:rPr lang="pt-PT" sz="2100" dirty="0"/>
              <a:t> </a:t>
            </a: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long</a:t>
            </a:r>
            <a:r>
              <a:rPr lang="pt-PT" sz="2100" dirty="0"/>
              <a:t> </a:t>
            </a:r>
            <a:r>
              <a:rPr lang="pt-PT" sz="2100" dirty="0" err="1"/>
              <a:t>run</a:t>
            </a:r>
            <a:r>
              <a:rPr lang="pt-PT" sz="2100" dirty="0"/>
              <a:t> </a:t>
            </a:r>
            <a:r>
              <a:rPr lang="pt-PT" sz="2100" dirty="0" err="1"/>
              <a:t>evolution</a:t>
            </a:r>
            <a:r>
              <a:rPr lang="pt-PT" sz="2100" dirty="0"/>
              <a:t>   </a:t>
            </a:r>
            <a:r>
              <a:rPr lang="pt-PT" sz="2100" dirty="0" err="1"/>
              <a:t>of</a:t>
            </a:r>
            <a:r>
              <a:rPr lang="pt-PT" sz="2100" dirty="0"/>
              <a:t> </a:t>
            </a: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foreign</a:t>
            </a:r>
            <a:r>
              <a:rPr lang="pt-PT" sz="2100" dirty="0"/>
              <a:t> </a:t>
            </a:r>
            <a:r>
              <a:rPr lang="pt-PT" sz="2100" dirty="0" err="1"/>
              <a:t>exchange</a:t>
            </a:r>
            <a:r>
              <a:rPr lang="pt-PT" sz="2100" dirty="0"/>
              <a:t> rate, </a:t>
            </a:r>
            <a:r>
              <a:rPr lang="pt-PT" sz="2100" dirty="0" err="1"/>
              <a:t>even</a:t>
            </a:r>
            <a:r>
              <a:rPr lang="pt-PT" sz="2100" dirty="0"/>
              <a:t> </a:t>
            </a:r>
            <a:r>
              <a:rPr lang="pt-PT" sz="2100" dirty="0" err="1"/>
              <a:t>if</a:t>
            </a:r>
            <a:r>
              <a:rPr lang="pt-PT" sz="2100" dirty="0"/>
              <a:t> </a:t>
            </a: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absolute</a:t>
            </a:r>
            <a:r>
              <a:rPr lang="pt-PT" sz="2100" dirty="0"/>
              <a:t> </a:t>
            </a:r>
            <a:r>
              <a:rPr lang="pt-PT" sz="2100" dirty="0" err="1"/>
              <a:t>version</a:t>
            </a:r>
            <a:r>
              <a:rPr lang="pt-PT" sz="2100" dirty="0"/>
              <a:t> </a:t>
            </a:r>
            <a:r>
              <a:rPr lang="pt-PT" sz="2100" dirty="0" err="1"/>
              <a:t>is</a:t>
            </a:r>
            <a:r>
              <a:rPr lang="pt-PT" sz="2100" dirty="0"/>
              <a:t> </a:t>
            </a:r>
            <a:r>
              <a:rPr lang="pt-PT" sz="2100" dirty="0" err="1"/>
              <a:t>not</a:t>
            </a:r>
            <a:r>
              <a:rPr lang="pt-PT" sz="2100" dirty="0"/>
              <a:t> </a:t>
            </a:r>
            <a:r>
              <a:rPr lang="pt-PT" sz="2100" dirty="0" err="1"/>
              <a:t>verified</a:t>
            </a:r>
            <a:r>
              <a:rPr lang="pt-PT" sz="2100" dirty="0"/>
              <a:t> </a:t>
            </a:r>
            <a:r>
              <a:rPr lang="pt-PT" sz="2100" dirty="0" err="1"/>
              <a:t>in</a:t>
            </a:r>
            <a:r>
              <a:rPr lang="pt-PT" sz="2100" dirty="0"/>
              <a:t> </a:t>
            </a:r>
            <a:r>
              <a:rPr lang="pt-PT" sz="2100" dirty="0" err="1"/>
              <a:t>every</a:t>
            </a:r>
            <a:r>
              <a:rPr lang="pt-PT" sz="2100" dirty="0"/>
              <a:t> </a:t>
            </a:r>
            <a:r>
              <a:rPr lang="pt-PT" sz="2100" dirty="0" err="1"/>
              <a:t>moment</a:t>
            </a:r>
            <a:r>
              <a:rPr lang="pt-PT" sz="2100" dirty="0"/>
              <a:t>. </a:t>
            </a:r>
          </a:p>
          <a:p>
            <a:pPr lvl="2" eaLnBrk="1" hangingPunct="1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relative</a:t>
            </a:r>
            <a:r>
              <a:rPr lang="pt-PT" sz="2100" dirty="0"/>
              <a:t> </a:t>
            </a:r>
            <a:r>
              <a:rPr lang="pt-PT" sz="2100" dirty="0" err="1"/>
              <a:t>version</a:t>
            </a:r>
            <a:r>
              <a:rPr lang="pt-PT" sz="2100" dirty="0"/>
              <a:t> </a:t>
            </a:r>
            <a:r>
              <a:rPr lang="pt-PT" sz="2100" dirty="0" err="1"/>
              <a:t>is</a:t>
            </a:r>
            <a:r>
              <a:rPr lang="pt-PT" sz="2100" dirty="0"/>
              <a:t> </a:t>
            </a:r>
            <a:r>
              <a:rPr lang="pt-PT" sz="2100" dirty="0" err="1"/>
              <a:t>sometimes</a:t>
            </a:r>
            <a:r>
              <a:rPr lang="pt-PT" sz="2100" dirty="0"/>
              <a:t> </a:t>
            </a:r>
            <a:r>
              <a:rPr lang="pt-PT" sz="2100" dirty="0" err="1"/>
              <a:t>presented</a:t>
            </a:r>
            <a:r>
              <a:rPr lang="pt-PT" sz="2100" dirty="0"/>
              <a:t> in </a:t>
            </a:r>
            <a:r>
              <a:rPr lang="pt-PT" sz="2100" dirty="0" err="1"/>
              <a:t>the</a:t>
            </a:r>
            <a:r>
              <a:rPr lang="pt-PT" sz="2100" dirty="0"/>
              <a:t> </a:t>
            </a:r>
            <a:r>
              <a:rPr lang="pt-PT" sz="2100" dirty="0" err="1"/>
              <a:t>following</a:t>
            </a:r>
            <a:r>
              <a:rPr lang="pt-PT" sz="2100" dirty="0"/>
              <a:t> </a:t>
            </a:r>
            <a:r>
              <a:rPr lang="pt-PT" sz="2100" dirty="0" err="1"/>
              <a:t>way</a:t>
            </a:r>
            <a:r>
              <a:rPr lang="pt-PT" sz="2100" dirty="0"/>
              <a:t>: </a:t>
            </a:r>
          </a:p>
          <a:p>
            <a:pPr lvl="2" eaLnBrk="1" hangingPunct="1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§"/>
            </a:pPr>
            <a:endParaRPr lang="pt-PT" sz="1800" dirty="0"/>
          </a:p>
          <a:p>
            <a:pPr lvl="2" eaLnBrk="1" hangingPunct="1">
              <a:lnSpc>
                <a:spcPct val="90000"/>
              </a:lnSpc>
              <a:spcBef>
                <a:spcPct val="60000"/>
              </a:spcBef>
              <a:buFont typeface="Wingdings 2" pitchFamily="18" charset="2"/>
              <a:buNone/>
            </a:pPr>
            <a:endParaRPr lang="pt-PT" sz="1800" dirty="0"/>
          </a:p>
          <a:p>
            <a:pPr marL="593725" lvl="2" indent="0" eaLnBrk="1" hangingPunct="1">
              <a:lnSpc>
                <a:spcPct val="90000"/>
              </a:lnSpc>
              <a:spcBef>
                <a:spcPct val="60000"/>
              </a:spcBef>
              <a:buNone/>
            </a:pPr>
            <a:r>
              <a:rPr lang="en-US" sz="1800" dirty="0" smtClean="0"/>
              <a:t>(The * refers to the foreign currency.)</a:t>
            </a:r>
          </a:p>
          <a:p>
            <a:pPr lvl="2" eaLnBrk="1" hangingPunct="1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100" dirty="0" smtClean="0"/>
              <a:t>Countries </a:t>
            </a:r>
            <a:r>
              <a:rPr lang="en-US" sz="2100" dirty="0"/>
              <a:t>with low inflation rates have currencies that tend to appreciate.  </a:t>
            </a:r>
          </a:p>
          <a:p>
            <a:pPr lvl="2" eaLnBrk="1" hangingPunct="1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sz="2100" dirty="0"/>
              <a:t>If a country wants stable prices when </a:t>
            </a:r>
            <a:r>
              <a:rPr lang="en-US" sz="2100" dirty="0" err="1"/>
              <a:t>neighbour</a:t>
            </a:r>
            <a:r>
              <a:rPr lang="en-US" sz="2100" dirty="0"/>
              <a:t> countries have higher inflation rates this country should be prepared to see its currency appreciate.</a:t>
            </a:r>
            <a:endParaRPr lang="pt-PT" sz="2100" dirty="0"/>
          </a:p>
          <a:p>
            <a:pPr marL="319088" lvl="1" indent="0" eaLnBrk="1" hangingPunct="1">
              <a:buNone/>
            </a:pPr>
            <a:endParaRPr lang="en-US" sz="1600" b="1" dirty="0" smtClean="0">
              <a:solidFill>
                <a:schemeClr val="accent3"/>
              </a:solidFill>
            </a:endParaRPr>
          </a:p>
          <a:p>
            <a:pPr marL="319088" lvl="1" indent="0" eaLnBrk="1" hangingPunct="1">
              <a:buNone/>
            </a:pPr>
            <a:r>
              <a:rPr lang="en-US" sz="1600" b="1" dirty="0" smtClean="0">
                <a:solidFill>
                  <a:schemeClr val="accent3"/>
                </a:solidFill>
              </a:rPr>
              <a:t>PPP </a:t>
            </a:r>
            <a:r>
              <a:rPr lang="en-US" sz="1600" b="1" dirty="0">
                <a:solidFill>
                  <a:schemeClr val="accent3"/>
                </a:solidFill>
              </a:rPr>
              <a:t>&amp; WWI </a:t>
            </a:r>
            <a:r>
              <a:rPr lang="en-US" sz="1600" dirty="0"/>
              <a:t>If  immediately </a:t>
            </a:r>
            <a:r>
              <a:rPr lang="en-US" sz="1600" u="sng" dirty="0"/>
              <a:t>before WWI </a:t>
            </a:r>
            <a:r>
              <a:rPr lang="en-US" sz="1600" dirty="0"/>
              <a:t>UK prices and US prices were equalized and </a:t>
            </a:r>
            <a:r>
              <a:rPr lang="en-US" sz="1600" u="sng" dirty="0"/>
              <a:t>after WWI</a:t>
            </a:r>
            <a:r>
              <a:rPr lang="en-US" sz="1600" dirty="0"/>
              <a:t>, UK inflation was higher than US inflation, and the cumulative difference was 10% </a:t>
            </a:r>
            <a:r>
              <a:rPr lang="en-US" sz="1600" dirty="0">
                <a:sym typeface="Symbol" panose="05050102010706020507" pitchFamily="18" charset="2"/>
              </a:rPr>
              <a:t> T</a:t>
            </a:r>
            <a:r>
              <a:rPr lang="en-US" sz="1600" dirty="0"/>
              <a:t>he new correct rate should be the one in which the UK pound is 10% more depreciated against the US dollar, relative to pre-WWI.</a:t>
            </a:r>
          </a:p>
          <a:p>
            <a:pPr eaLnBrk="1" hangingPunct="1"/>
            <a:endParaRPr lang="pt-PT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0F61BE7-C8F9-4C48-9048-B13A5710F832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2703" y="2024052"/>
            <a:ext cx="657229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PT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depreciation</a:t>
            </a:r>
            <a:r>
              <a:rPr lang="pt-PT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rate </a:t>
            </a:r>
            <a:r>
              <a:rPr lang="pt-PT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of</a:t>
            </a:r>
            <a:r>
              <a:rPr lang="pt-PT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</a:t>
            </a:r>
            <a:r>
              <a:rPr lang="pt-PT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the</a:t>
            </a:r>
            <a:r>
              <a:rPr lang="pt-PT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</a:t>
            </a:r>
            <a:r>
              <a:rPr lang="pt-PT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home</a:t>
            </a:r>
            <a:r>
              <a:rPr lang="pt-PT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</a:t>
            </a:r>
            <a:r>
              <a:rPr lang="pt-PT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currency</a:t>
            </a:r>
            <a:r>
              <a:rPr lang="pt-PT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= </a:t>
            </a:r>
          </a:p>
          <a:p>
            <a:pPr algn="ctr">
              <a:defRPr/>
            </a:pPr>
            <a:r>
              <a:rPr lang="pt-PT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Inflation</a:t>
            </a:r>
            <a:r>
              <a:rPr lang="pt-PT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rate – </a:t>
            </a:r>
            <a:r>
              <a:rPr lang="pt-PT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inflation</a:t>
            </a:r>
            <a:r>
              <a:rPr lang="pt-PT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 </a:t>
            </a:r>
            <a:r>
              <a:rPr lang="pt-PT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rate*</a:t>
            </a:r>
            <a:endParaRPr lang="pt-PT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5111874"/>
            <a:ext cx="727280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07A0C-6B5C-40F7-81CC-797704318230}" type="slidenum">
              <a:rPr lang="pt-PT"/>
              <a:pPr>
                <a:defRPr/>
              </a:pPr>
              <a:t>12</a:t>
            </a:fld>
            <a:endParaRPr lang="pt-PT"/>
          </a:p>
        </p:txBody>
      </p:sp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566227A-4708-423D-8B26-BC49C54CCA54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292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428625"/>
            <a:ext cx="7772400" cy="5591175"/>
          </a:xfrm>
        </p:spPr>
        <p:txBody>
          <a:bodyPr/>
          <a:lstStyle/>
          <a:p>
            <a:pPr lvl="1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u="sng" dirty="0" err="1"/>
              <a:t>Empirical</a:t>
            </a:r>
            <a:r>
              <a:rPr lang="pt-PT" u="sng" dirty="0"/>
              <a:t> </a:t>
            </a:r>
            <a:r>
              <a:rPr lang="pt-PT" u="sng" dirty="0" err="1"/>
              <a:t>verification</a:t>
            </a:r>
            <a:r>
              <a:rPr lang="pt-PT" u="sng" dirty="0"/>
              <a:t> </a:t>
            </a:r>
            <a:r>
              <a:rPr lang="pt-PT" u="sng" dirty="0" err="1"/>
              <a:t>of</a:t>
            </a:r>
            <a:r>
              <a:rPr lang="pt-PT" u="sng" dirty="0"/>
              <a:t>  </a:t>
            </a:r>
            <a:r>
              <a:rPr lang="pt-PT" u="sng" dirty="0" err="1"/>
              <a:t>purchasing</a:t>
            </a:r>
            <a:r>
              <a:rPr lang="pt-PT" u="sng" dirty="0"/>
              <a:t> </a:t>
            </a:r>
            <a:r>
              <a:rPr lang="pt-PT" u="sng" dirty="0" err="1"/>
              <a:t>power</a:t>
            </a:r>
            <a:r>
              <a:rPr lang="pt-PT" u="sng" dirty="0"/>
              <a:t> </a:t>
            </a:r>
            <a:r>
              <a:rPr lang="pt-PT" u="sng" dirty="0" err="1"/>
              <a:t>parity</a:t>
            </a:r>
            <a:endParaRPr lang="pt-PT" u="sng" dirty="0"/>
          </a:p>
          <a:p>
            <a:pPr lvl="2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dirty="0" err="1">
                <a:latin typeface="Albertus MT Lt" pitchFamily="18" charset="0"/>
              </a:rPr>
              <a:t>Froot</a:t>
            </a:r>
            <a:r>
              <a:rPr lang="pt-PT" dirty="0">
                <a:latin typeface="Albertus MT Lt" pitchFamily="18" charset="0"/>
              </a:rPr>
              <a:t> e </a:t>
            </a:r>
            <a:r>
              <a:rPr lang="pt-PT" dirty="0" err="1">
                <a:latin typeface="Albertus MT Lt" pitchFamily="18" charset="0"/>
              </a:rPr>
              <a:t>Rogoff</a:t>
            </a:r>
            <a:r>
              <a:rPr lang="pt-PT" dirty="0">
                <a:latin typeface="Albertus MT Lt" pitchFamily="18" charset="0"/>
              </a:rPr>
              <a:t>,  1994, Perspectives </a:t>
            </a:r>
            <a:r>
              <a:rPr lang="pt-PT" dirty="0" err="1">
                <a:latin typeface="Albertus MT Lt" pitchFamily="18" charset="0"/>
              </a:rPr>
              <a:t>on</a:t>
            </a:r>
            <a:r>
              <a:rPr lang="pt-PT" dirty="0">
                <a:latin typeface="Albertus MT Lt" pitchFamily="18" charset="0"/>
              </a:rPr>
              <a:t> PPP and </a:t>
            </a:r>
            <a:r>
              <a:rPr lang="pt-PT" dirty="0" err="1">
                <a:latin typeface="Albertus MT Lt" pitchFamily="18" charset="0"/>
              </a:rPr>
              <a:t>long-run</a:t>
            </a:r>
            <a:r>
              <a:rPr lang="pt-PT" dirty="0">
                <a:latin typeface="Albertus MT Lt" pitchFamily="18" charset="0"/>
              </a:rPr>
              <a:t> real      </a:t>
            </a:r>
            <a:r>
              <a:rPr lang="pt-PT" dirty="0" err="1">
                <a:latin typeface="Albertus MT Lt" pitchFamily="18" charset="0"/>
              </a:rPr>
              <a:t>exchange</a:t>
            </a:r>
            <a:r>
              <a:rPr lang="pt-PT" dirty="0">
                <a:latin typeface="Albertus MT Lt" pitchFamily="18" charset="0"/>
              </a:rPr>
              <a:t> rates, NBER WP No.4952 (</a:t>
            </a:r>
            <a:r>
              <a:rPr lang="pt-PT" i="1" dirty="0" err="1">
                <a:latin typeface="Albertus MT Lt" pitchFamily="18" charset="0"/>
              </a:rPr>
              <a:t>published</a:t>
            </a:r>
            <a:r>
              <a:rPr lang="pt-PT" i="1" dirty="0">
                <a:latin typeface="Albertus MT Lt" pitchFamily="18" charset="0"/>
              </a:rPr>
              <a:t> </a:t>
            </a:r>
            <a:r>
              <a:rPr lang="pt-PT" i="1" dirty="0" err="1">
                <a:latin typeface="Albertus MT Lt" pitchFamily="18" charset="0"/>
              </a:rPr>
              <a:t>in</a:t>
            </a:r>
            <a:r>
              <a:rPr lang="pt-PT" i="1" dirty="0">
                <a:latin typeface="Albertus MT Lt" pitchFamily="18" charset="0"/>
              </a:rPr>
              <a:t> </a:t>
            </a:r>
            <a:r>
              <a:rPr lang="pt-PT" i="1" dirty="0" err="1">
                <a:latin typeface="Albertus MT Lt" pitchFamily="18" charset="0"/>
              </a:rPr>
              <a:t>book</a:t>
            </a:r>
            <a:r>
              <a:rPr lang="pt-PT" i="1" dirty="0">
                <a:latin typeface="Albertus MT Lt" pitchFamily="18" charset="0"/>
              </a:rPr>
              <a:t> in1995)</a:t>
            </a:r>
          </a:p>
          <a:p>
            <a:pPr lvl="2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sz="2100" dirty="0" err="1"/>
              <a:t>Law</a:t>
            </a:r>
            <a:r>
              <a:rPr lang="pt-PT" sz="2100" dirty="0"/>
              <a:t> </a:t>
            </a:r>
            <a:r>
              <a:rPr lang="pt-PT" sz="2100" dirty="0" err="1"/>
              <a:t>of</a:t>
            </a:r>
            <a:r>
              <a:rPr lang="pt-PT" sz="2100" dirty="0"/>
              <a:t> </a:t>
            </a:r>
            <a:r>
              <a:rPr lang="pt-PT" sz="2100" dirty="0" err="1"/>
              <a:t>One</a:t>
            </a:r>
            <a:r>
              <a:rPr lang="pt-PT" sz="2100" dirty="0"/>
              <a:t> </a:t>
            </a:r>
            <a:r>
              <a:rPr lang="pt-PT" sz="2100" dirty="0" err="1"/>
              <a:t>Price</a:t>
            </a:r>
            <a:r>
              <a:rPr lang="pt-PT" sz="2100" dirty="0"/>
              <a:t> for </a:t>
            </a:r>
            <a:r>
              <a:rPr lang="pt-PT" sz="2100" dirty="0" err="1"/>
              <a:t>single</a:t>
            </a:r>
            <a:r>
              <a:rPr lang="pt-PT" sz="2100" dirty="0"/>
              <a:t> </a:t>
            </a:r>
            <a:r>
              <a:rPr lang="pt-PT" sz="2100" dirty="0" err="1"/>
              <a:t>goods</a:t>
            </a:r>
            <a:r>
              <a:rPr lang="pt-PT" sz="2100" dirty="0"/>
              <a:t> – </a:t>
            </a:r>
            <a:r>
              <a:rPr lang="pt-PT" sz="2100" dirty="0" err="1"/>
              <a:t>extrapolation</a:t>
            </a:r>
            <a:r>
              <a:rPr lang="pt-PT" sz="2100" dirty="0"/>
              <a:t> for </a:t>
            </a:r>
            <a:r>
              <a:rPr lang="pt-PT" sz="2100" dirty="0" err="1"/>
              <a:t>identical</a:t>
            </a:r>
            <a:r>
              <a:rPr lang="pt-PT" sz="2100" dirty="0"/>
              <a:t> </a:t>
            </a:r>
            <a:r>
              <a:rPr lang="pt-PT" sz="2100" dirty="0" err="1"/>
              <a:t>baskets</a:t>
            </a:r>
            <a:r>
              <a:rPr lang="pt-PT" sz="2100" dirty="0"/>
              <a:t> </a:t>
            </a:r>
            <a:r>
              <a:rPr lang="pt-PT" sz="2100" dirty="0" err="1"/>
              <a:t>of</a:t>
            </a:r>
            <a:r>
              <a:rPr lang="pt-PT" sz="2100" dirty="0"/>
              <a:t> </a:t>
            </a:r>
            <a:r>
              <a:rPr lang="pt-PT" sz="2100" dirty="0" err="1"/>
              <a:t>goods</a:t>
            </a:r>
            <a:r>
              <a:rPr lang="pt-PT" sz="2100" dirty="0"/>
              <a:t>. Use </a:t>
            </a:r>
            <a:r>
              <a:rPr lang="pt-PT" sz="2100" dirty="0" err="1"/>
              <a:t>of</a:t>
            </a:r>
            <a:r>
              <a:rPr lang="pt-PT" sz="2100" dirty="0"/>
              <a:t> </a:t>
            </a:r>
            <a:r>
              <a:rPr lang="pt-PT" sz="2100" dirty="0" err="1"/>
              <a:t>Price</a:t>
            </a:r>
            <a:r>
              <a:rPr lang="pt-PT" sz="2100" dirty="0"/>
              <a:t> Indexes.</a:t>
            </a:r>
          </a:p>
          <a:p>
            <a:pPr lvl="2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sz="2100" dirty="0" err="1"/>
              <a:t>Test</a:t>
            </a:r>
            <a:r>
              <a:rPr lang="pt-PT" sz="2100" dirty="0"/>
              <a:t> </a:t>
            </a:r>
            <a:r>
              <a:rPr lang="pt-PT" sz="2100" dirty="0" err="1"/>
              <a:t>of</a:t>
            </a:r>
            <a:r>
              <a:rPr lang="pt-PT" sz="2100" dirty="0"/>
              <a:t>  </a:t>
            </a:r>
            <a:r>
              <a:rPr lang="pt-PT" sz="2100" dirty="0" err="1"/>
              <a:t>absolute</a:t>
            </a:r>
            <a:r>
              <a:rPr lang="pt-PT" sz="2100" dirty="0"/>
              <a:t> PPP </a:t>
            </a:r>
            <a:r>
              <a:rPr lang="pt-PT" sz="2100" dirty="0" err="1"/>
              <a:t>like</a:t>
            </a:r>
            <a:r>
              <a:rPr lang="pt-PT" sz="2100" dirty="0"/>
              <a:t> H</a:t>
            </a:r>
            <a:r>
              <a:rPr lang="pt-PT" sz="2100" baseline="-25000" dirty="0"/>
              <a:t>0</a:t>
            </a:r>
            <a:r>
              <a:rPr lang="pt-PT" sz="2100" dirty="0"/>
              <a:t> – </a:t>
            </a:r>
            <a:r>
              <a:rPr lang="pt-PT" sz="2100" dirty="0" err="1"/>
              <a:t>Frenkel</a:t>
            </a:r>
            <a:r>
              <a:rPr lang="pt-PT" sz="2100" dirty="0"/>
              <a:t> (1978) </a:t>
            </a:r>
          </a:p>
          <a:p>
            <a:pPr lvl="2" eaLnBrk="1" hangingPunct="1">
              <a:spcBef>
                <a:spcPct val="60000"/>
              </a:spcBef>
              <a:buFont typeface="Wingdings 2" pitchFamily="18" charset="2"/>
              <a:buNone/>
            </a:pPr>
            <a:r>
              <a:rPr lang="pt-PT" sz="2400" dirty="0" err="1"/>
              <a:t>s</a:t>
            </a:r>
            <a:r>
              <a:rPr lang="pt-PT" sz="2400" baseline="-25000" dirty="0" err="1"/>
              <a:t>t</a:t>
            </a:r>
            <a:r>
              <a:rPr lang="pt-PT" sz="2400" dirty="0" err="1"/>
              <a:t>=</a:t>
            </a:r>
            <a:r>
              <a:rPr lang="pt-PT" sz="2400" dirty="0"/>
              <a:t> </a:t>
            </a:r>
            <a:r>
              <a:rPr lang="pt-PT" sz="2400" dirty="0">
                <a:sym typeface="Symbol" pitchFamily="18" charset="2"/>
              </a:rPr>
              <a:t> + (</a:t>
            </a:r>
            <a:r>
              <a:rPr lang="pt-PT" sz="2400" dirty="0" err="1">
                <a:sym typeface="Symbol" pitchFamily="18" charset="2"/>
              </a:rPr>
              <a:t>p</a:t>
            </a:r>
            <a:r>
              <a:rPr lang="pt-PT" sz="2400" baseline="-25000" dirty="0" err="1">
                <a:sym typeface="Symbol" pitchFamily="18" charset="2"/>
              </a:rPr>
              <a:t>t</a:t>
            </a:r>
            <a:r>
              <a:rPr lang="pt-PT" sz="2400" baseline="-25000" dirty="0">
                <a:sym typeface="Symbol" pitchFamily="18" charset="2"/>
              </a:rPr>
              <a:t> </a:t>
            </a:r>
            <a:r>
              <a:rPr lang="pt-PT" sz="2400" dirty="0">
                <a:sym typeface="Symbol" pitchFamily="18" charset="2"/>
              </a:rPr>
              <a:t>– </a:t>
            </a:r>
            <a:r>
              <a:rPr lang="pt-PT" sz="2400" dirty="0" err="1">
                <a:sym typeface="Symbol" pitchFamily="18" charset="2"/>
              </a:rPr>
              <a:t>p*</a:t>
            </a:r>
            <a:r>
              <a:rPr lang="pt-PT" sz="2400" baseline="-25000" dirty="0" err="1">
                <a:sym typeface="Symbol" pitchFamily="18" charset="2"/>
              </a:rPr>
              <a:t>t</a:t>
            </a:r>
            <a:r>
              <a:rPr lang="pt-PT" sz="2400" baseline="-25000" dirty="0">
                <a:sym typeface="Symbol" pitchFamily="18" charset="2"/>
              </a:rPr>
              <a:t> </a:t>
            </a:r>
            <a:r>
              <a:rPr lang="pt-PT" sz="2400" dirty="0">
                <a:sym typeface="Symbol" pitchFamily="18" charset="2"/>
              </a:rPr>
              <a:t>) + </a:t>
            </a:r>
            <a:r>
              <a:rPr lang="pt-PT" sz="2400" dirty="0" err="1">
                <a:sym typeface="Symbol" pitchFamily="18" charset="2"/>
              </a:rPr>
              <a:t></a:t>
            </a:r>
            <a:r>
              <a:rPr lang="pt-PT" sz="2400" baseline="-25000" dirty="0" err="1">
                <a:sym typeface="Symbol" pitchFamily="18" charset="2"/>
              </a:rPr>
              <a:t>t</a:t>
            </a:r>
            <a:endParaRPr lang="pt-PT" sz="2400" dirty="0"/>
          </a:p>
          <a:p>
            <a:pPr lvl="2" eaLnBrk="1" hangingPunct="1">
              <a:spcBef>
                <a:spcPct val="60000"/>
              </a:spcBef>
              <a:buFont typeface="Wingdings 2" pitchFamily="18" charset="2"/>
              <a:buNone/>
            </a:pPr>
            <a:r>
              <a:rPr lang="pt-PT" dirty="0"/>
              <a:t>Data </a:t>
            </a:r>
            <a:r>
              <a:rPr lang="pt-PT" dirty="0" err="1"/>
              <a:t>from</a:t>
            </a:r>
            <a:r>
              <a:rPr lang="pt-PT" dirty="0"/>
              <a:t> countries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hyper-inflations</a:t>
            </a:r>
            <a:r>
              <a:rPr lang="pt-PT" dirty="0"/>
              <a:t>.</a:t>
            </a:r>
          </a:p>
          <a:p>
            <a:pPr lvl="2" eaLnBrk="1" hangingPunct="1">
              <a:spcBef>
                <a:spcPct val="60000"/>
              </a:spcBef>
              <a:buFont typeface="Wingdings 2" pitchFamily="18" charset="2"/>
              <a:buNone/>
            </a:pPr>
            <a:r>
              <a:rPr lang="pt-PT" dirty="0" err="1"/>
              <a:t>Found</a:t>
            </a:r>
            <a:r>
              <a:rPr lang="pt-PT" dirty="0"/>
              <a:t> </a:t>
            </a:r>
            <a:r>
              <a:rPr lang="pt-PT" dirty="0" err="1">
                <a:sym typeface="Symbol" pitchFamily="18" charset="2"/>
              </a:rPr>
              <a:t>’s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close</a:t>
            </a:r>
            <a:r>
              <a:rPr lang="pt-PT" dirty="0">
                <a:sym typeface="Symbol" pitchFamily="18" charset="2"/>
              </a:rPr>
              <a:t> to 1.</a:t>
            </a:r>
            <a:endParaRPr lang="pt-PT" dirty="0"/>
          </a:p>
          <a:p>
            <a:pPr lvl="2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dirty="0" err="1"/>
              <a:t>Frenkel</a:t>
            </a:r>
            <a:r>
              <a:rPr lang="pt-PT" dirty="0"/>
              <a:t> (1981) – Data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industrialized</a:t>
            </a:r>
            <a:r>
              <a:rPr lang="pt-PT" dirty="0"/>
              <a:t> countries, </a:t>
            </a:r>
            <a:r>
              <a:rPr lang="pt-PT" dirty="0" err="1"/>
              <a:t>without</a:t>
            </a:r>
            <a:r>
              <a:rPr lang="pt-PT" dirty="0"/>
              <a:t> </a:t>
            </a:r>
            <a:r>
              <a:rPr lang="pt-PT" dirty="0" err="1"/>
              <a:t>hyper-inflation</a:t>
            </a:r>
            <a:r>
              <a:rPr lang="pt-PT" dirty="0"/>
              <a:t>: </a:t>
            </a:r>
            <a:r>
              <a:rPr lang="pt-PT" dirty="0">
                <a:sym typeface="Symbol" pitchFamily="18" charset="2"/>
              </a:rPr>
              <a:t>’s </a:t>
            </a:r>
            <a:r>
              <a:rPr lang="pt-PT" dirty="0" err="1">
                <a:sym typeface="Symbol" pitchFamily="18" charset="2"/>
              </a:rPr>
              <a:t>far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from</a:t>
            </a:r>
            <a:r>
              <a:rPr lang="pt-PT" dirty="0">
                <a:sym typeface="Symbol" pitchFamily="18" charset="2"/>
              </a:rPr>
              <a:t> 1 (some &lt;0, </a:t>
            </a:r>
            <a:r>
              <a:rPr lang="pt-PT" dirty="0" err="1">
                <a:sym typeface="Symbol" pitchFamily="18" charset="2"/>
              </a:rPr>
              <a:t>others</a:t>
            </a:r>
            <a:r>
              <a:rPr lang="pt-PT" dirty="0">
                <a:sym typeface="Symbol" pitchFamily="18" charset="2"/>
              </a:rPr>
              <a:t> &gt;2).</a:t>
            </a:r>
            <a:endParaRPr lang="pt-PT" dirty="0"/>
          </a:p>
        </p:txBody>
      </p:sp>
      <p:sp>
        <p:nvSpPr>
          <p:cNvPr id="6" name="Rectangle 5"/>
          <p:cNvSpPr/>
          <p:nvPr/>
        </p:nvSpPr>
        <p:spPr>
          <a:xfrm>
            <a:off x="1785938" y="1000125"/>
            <a:ext cx="7000904" cy="78580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25"/>
            <a:ext cx="7772400" cy="5591175"/>
          </a:xfrm>
        </p:spPr>
        <p:txBody>
          <a:bodyPr/>
          <a:lstStyle/>
          <a:p>
            <a:pPr lvl="2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Problem with the estimation of the previous equation: </a:t>
            </a:r>
            <a:r>
              <a:rPr lang="en-US" dirty="0" err="1"/>
              <a:t>endogeneity</a:t>
            </a:r>
            <a:r>
              <a:rPr lang="en-US" dirty="0"/>
              <a:t> – simultaneity of  p and s.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 err="1"/>
              <a:t>Krugman</a:t>
            </a:r>
            <a:r>
              <a:rPr lang="en-US" dirty="0"/>
              <a:t> (1978) and </a:t>
            </a:r>
            <a:r>
              <a:rPr lang="en-US" dirty="0" err="1"/>
              <a:t>Frenkel</a:t>
            </a:r>
            <a:r>
              <a:rPr lang="en-US" dirty="0"/>
              <a:t> (1981) </a:t>
            </a:r>
            <a:r>
              <a:rPr lang="en-US" dirty="0" err="1"/>
              <a:t>reestimation</a:t>
            </a:r>
            <a:r>
              <a:rPr lang="en-US" dirty="0"/>
              <a:t> with use of instrumental variables. The PPP in continuous still rejected.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§"/>
            </a:pPr>
            <a:r>
              <a:rPr lang="en-US" dirty="0"/>
              <a:t>Another problem: non-stationarity of the residuals (not possible to test  the hypothesis </a:t>
            </a:r>
            <a:r>
              <a:rPr lang="en-US" dirty="0">
                <a:sym typeface="Symbol" pitchFamily="18" charset="2"/>
              </a:rPr>
              <a:t> = 1). Now the tested hypothesis is H</a:t>
            </a:r>
            <a:r>
              <a:rPr lang="en-US" baseline="-25000" dirty="0">
                <a:sym typeface="Symbol" pitchFamily="18" charset="2"/>
              </a:rPr>
              <a:t>0  </a:t>
            </a:r>
            <a:r>
              <a:rPr lang="en-US" dirty="0">
                <a:sym typeface="Symbol" pitchFamily="18" charset="2"/>
              </a:rPr>
              <a:t>that the foreign exchange rate follows a random walk  against the hypothesis that the PPP holds in the Long Run. </a:t>
            </a:r>
            <a:endParaRPr lang="pt-PT" dirty="0">
              <a:sym typeface="Symbol" pitchFamily="18" charset="2"/>
            </a:endParaRPr>
          </a:p>
          <a:p>
            <a:pPr lvl="2">
              <a:spcAft>
                <a:spcPts val="1200"/>
              </a:spcAft>
              <a:buFont typeface="Wingdings" pitchFamily="2" charset="2"/>
              <a:buChar char="§"/>
            </a:pPr>
            <a:r>
              <a:rPr lang="pt-PT" dirty="0" err="1">
                <a:sym typeface="Symbol" pitchFamily="18" charset="2"/>
              </a:rPr>
              <a:t>Results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from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these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studies</a:t>
            </a:r>
            <a:r>
              <a:rPr lang="pt-PT" dirty="0">
                <a:sym typeface="Symbol" pitchFamily="18" charset="2"/>
              </a:rPr>
              <a:t>: </a:t>
            </a:r>
            <a:r>
              <a:rPr lang="pt-PT" dirty="0" err="1">
                <a:sym typeface="Symbol" pitchFamily="18" charset="2"/>
              </a:rPr>
              <a:t>the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random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walk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is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not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rejected</a:t>
            </a:r>
            <a:r>
              <a:rPr lang="pt-PT" dirty="0">
                <a:sym typeface="Symbol" pitchFamily="18" charset="2"/>
              </a:rPr>
              <a:t> for </a:t>
            </a:r>
            <a:r>
              <a:rPr lang="pt-PT" dirty="0" err="1">
                <a:sym typeface="Symbol" pitchFamily="18" charset="2"/>
              </a:rPr>
              <a:t>most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of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floating</a:t>
            </a:r>
            <a:r>
              <a:rPr lang="pt-PT" dirty="0">
                <a:sym typeface="Symbol" pitchFamily="18" charset="2"/>
              </a:rPr>
              <a:t> rates, </a:t>
            </a:r>
            <a:r>
              <a:rPr lang="pt-PT" dirty="0" err="1">
                <a:sym typeface="Symbol" pitchFamily="18" charset="2"/>
              </a:rPr>
              <a:t>but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it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is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rejected</a:t>
            </a:r>
            <a:r>
              <a:rPr lang="pt-PT" dirty="0">
                <a:sym typeface="Symbol" pitchFamily="18" charset="2"/>
              </a:rPr>
              <a:t> for </a:t>
            </a:r>
            <a:r>
              <a:rPr lang="pt-PT" dirty="0" err="1">
                <a:sym typeface="Symbol" pitchFamily="18" charset="2"/>
              </a:rPr>
              <a:t>the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european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exchange</a:t>
            </a:r>
            <a:r>
              <a:rPr lang="pt-PT" dirty="0">
                <a:sym typeface="Symbol" pitchFamily="18" charset="2"/>
              </a:rPr>
              <a:t> rates </a:t>
            </a:r>
            <a:r>
              <a:rPr lang="pt-PT" dirty="0" err="1">
                <a:sym typeface="Symbol" pitchFamily="18" charset="2"/>
              </a:rPr>
              <a:t>against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the</a:t>
            </a:r>
            <a:r>
              <a:rPr lang="pt-PT" dirty="0">
                <a:sym typeface="Symbol" pitchFamily="18" charset="2"/>
              </a:rPr>
              <a:t> DM.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§"/>
            </a:pPr>
            <a:r>
              <a:rPr lang="pt-PT" dirty="0" err="1">
                <a:sym typeface="Symbol" pitchFamily="18" charset="2"/>
              </a:rPr>
              <a:t>Problem</a:t>
            </a:r>
            <a:r>
              <a:rPr lang="pt-PT" dirty="0">
                <a:sym typeface="Symbol" pitchFamily="18" charset="2"/>
              </a:rPr>
              <a:t>: </a:t>
            </a:r>
            <a:r>
              <a:rPr lang="pt-PT" dirty="0" err="1">
                <a:sym typeface="Symbol" pitchFamily="18" charset="2"/>
              </a:rPr>
              <a:t>Need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of</a:t>
            </a:r>
            <a:r>
              <a:rPr lang="pt-PT" dirty="0">
                <a:sym typeface="Symbol" pitchFamily="18" charset="2"/>
              </a:rPr>
              <a:t> more </a:t>
            </a:r>
            <a:r>
              <a:rPr lang="pt-PT" dirty="0" err="1">
                <a:sym typeface="Symbol" pitchFamily="18" charset="2"/>
              </a:rPr>
              <a:t>observations</a:t>
            </a:r>
            <a:r>
              <a:rPr lang="pt-PT" dirty="0">
                <a:sym typeface="Symbol" pitchFamily="18" charset="2"/>
              </a:rPr>
              <a:t>. Slow </a:t>
            </a:r>
            <a:r>
              <a:rPr lang="pt-PT" dirty="0" err="1">
                <a:sym typeface="Symbol" pitchFamily="18" charset="2"/>
              </a:rPr>
              <a:t>mean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reversion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or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random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walk</a:t>
            </a:r>
            <a:r>
              <a:rPr lang="pt-PT" dirty="0">
                <a:sym typeface="Symbol" pitchFamily="18" charset="2"/>
              </a:rPr>
              <a:t>? </a:t>
            </a:r>
            <a:r>
              <a:rPr lang="pt-PT" dirty="0" err="1">
                <a:sym typeface="Symbol" pitchFamily="18" charset="2"/>
              </a:rPr>
              <a:t>Solutions</a:t>
            </a:r>
            <a:r>
              <a:rPr lang="pt-PT" dirty="0">
                <a:sym typeface="Symbol" pitchFamily="18" charset="2"/>
              </a:rPr>
              <a:t>:  </a:t>
            </a:r>
            <a:r>
              <a:rPr lang="pt-PT" dirty="0" err="1">
                <a:sym typeface="Symbol" pitchFamily="18" charset="2"/>
              </a:rPr>
              <a:t>long</a:t>
            </a:r>
            <a:r>
              <a:rPr lang="pt-PT" dirty="0">
                <a:sym typeface="Symbol" pitchFamily="18" charset="2"/>
              </a:rPr>
              <a:t> time series </a:t>
            </a:r>
            <a:r>
              <a:rPr lang="pt-PT" dirty="0" err="1">
                <a:sym typeface="Symbol" pitchFamily="18" charset="2"/>
              </a:rPr>
              <a:t>of</a:t>
            </a:r>
            <a:r>
              <a:rPr lang="pt-PT" dirty="0">
                <a:sym typeface="Symbol" pitchFamily="18" charset="2"/>
              </a:rPr>
              <a:t> data </a:t>
            </a:r>
            <a:r>
              <a:rPr lang="pt-PT" dirty="0" err="1">
                <a:sym typeface="Symbol" pitchFamily="18" charset="2"/>
              </a:rPr>
              <a:t>or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i="1" dirty="0">
                <a:sym typeface="Symbol" pitchFamily="18" charset="2"/>
              </a:rPr>
              <a:t>cross </a:t>
            </a:r>
            <a:r>
              <a:rPr lang="pt-PT" i="1" dirty="0" err="1">
                <a:sym typeface="Symbol" pitchFamily="18" charset="2"/>
              </a:rPr>
              <a:t>sections</a:t>
            </a:r>
            <a:r>
              <a:rPr lang="pt-PT" dirty="0">
                <a:sym typeface="Symbol" pitchFamily="18" charset="2"/>
              </a:rPr>
              <a:t>.</a:t>
            </a:r>
          </a:p>
          <a:p>
            <a:pPr lvl="2">
              <a:spcAft>
                <a:spcPts val="1200"/>
              </a:spcAft>
              <a:buFont typeface="Wingdings" pitchFamily="2" charset="2"/>
              <a:buChar char="§"/>
            </a:pPr>
            <a:r>
              <a:rPr lang="pt-PT" dirty="0" err="1">
                <a:sym typeface="Symbol" pitchFamily="18" charset="2"/>
              </a:rPr>
              <a:t>With</a:t>
            </a:r>
            <a:r>
              <a:rPr lang="pt-PT" dirty="0">
                <a:sym typeface="Symbol" pitchFamily="18" charset="2"/>
              </a:rPr>
              <a:t> data </a:t>
            </a:r>
            <a:r>
              <a:rPr lang="pt-PT" dirty="0" err="1">
                <a:sym typeface="Symbol" pitchFamily="18" charset="2"/>
              </a:rPr>
              <a:t>of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centuries</a:t>
            </a:r>
            <a:r>
              <a:rPr lang="pt-PT" dirty="0">
                <a:sym typeface="Symbol" pitchFamily="18" charset="2"/>
              </a:rPr>
              <a:t>, </a:t>
            </a:r>
            <a:r>
              <a:rPr lang="pt-PT" dirty="0" err="1">
                <a:sym typeface="Symbol" pitchFamily="18" charset="2"/>
              </a:rPr>
              <a:t>reversions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in</a:t>
            </a:r>
            <a:r>
              <a:rPr lang="pt-PT" dirty="0">
                <a:sym typeface="Symbol" pitchFamily="18" charset="2"/>
              </a:rPr>
              <a:t> PPP are </a:t>
            </a:r>
            <a:r>
              <a:rPr lang="pt-PT" dirty="0" err="1">
                <a:sym typeface="Symbol" pitchFamily="18" charset="2"/>
              </a:rPr>
              <a:t>found</a:t>
            </a:r>
            <a:r>
              <a:rPr lang="pt-PT" dirty="0">
                <a:sym typeface="Symbol" pitchFamily="18" charset="2"/>
              </a:rPr>
              <a:t>. </a:t>
            </a:r>
            <a:r>
              <a:rPr lang="pt-PT" dirty="0" err="1">
                <a:sym typeface="Symbol" pitchFamily="18" charset="2"/>
              </a:rPr>
              <a:t>On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average</a:t>
            </a:r>
            <a:r>
              <a:rPr lang="pt-PT" dirty="0">
                <a:sym typeface="Symbol" pitchFamily="18" charset="2"/>
              </a:rPr>
              <a:t>, </a:t>
            </a:r>
            <a:r>
              <a:rPr lang="pt-PT" dirty="0" err="1">
                <a:sym typeface="Symbol" pitchFamily="18" charset="2"/>
              </a:rPr>
              <a:t>it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takes</a:t>
            </a:r>
            <a:r>
              <a:rPr lang="pt-PT" dirty="0">
                <a:sym typeface="Symbol" pitchFamily="18" charset="2"/>
              </a:rPr>
              <a:t> 4 </a:t>
            </a:r>
            <a:r>
              <a:rPr lang="pt-PT" dirty="0" err="1">
                <a:sym typeface="Symbol" pitchFamily="18" charset="2"/>
              </a:rPr>
              <a:t>years</a:t>
            </a:r>
            <a:r>
              <a:rPr lang="pt-PT" dirty="0">
                <a:sym typeface="Symbol" pitchFamily="18" charset="2"/>
              </a:rPr>
              <a:t> for </a:t>
            </a:r>
            <a:r>
              <a:rPr lang="pt-PT" dirty="0" err="1">
                <a:sym typeface="Symbol" pitchFamily="18" charset="2"/>
              </a:rPr>
              <a:t>the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deviation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from</a:t>
            </a:r>
            <a:r>
              <a:rPr lang="pt-PT" dirty="0">
                <a:sym typeface="Symbol" pitchFamily="18" charset="2"/>
              </a:rPr>
              <a:t> PPP to </a:t>
            </a:r>
            <a:r>
              <a:rPr lang="pt-PT" dirty="0" err="1">
                <a:sym typeface="Symbol" pitchFamily="18" charset="2"/>
              </a:rPr>
              <a:t>be</a:t>
            </a:r>
            <a:r>
              <a:rPr lang="pt-PT" dirty="0"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cut</a:t>
            </a:r>
            <a:r>
              <a:rPr lang="pt-PT" dirty="0">
                <a:sym typeface="Symbol" pitchFamily="18" charset="2"/>
              </a:rPr>
              <a:t> to </a:t>
            </a:r>
            <a:r>
              <a:rPr lang="pt-PT" dirty="0" err="1">
                <a:sym typeface="Symbol" pitchFamily="18" charset="2"/>
              </a:rPr>
              <a:t>half</a:t>
            </a:r>
            <a:r>
              <a:rPr lang="pt-PT" dirty="0">
                <a:sym typeface="Symbol" pitchFamily="18" charset="2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FFF17-214C-4881-AF96-44BADDD647FA}" type="slidenum">
              <a:rPr lang="pt-PT" smtClean="0"/>
              <a:pPr>
                <a:defRPr/>
              </a:pPr>
              <a:t>13</a:t>
            </a:fld>
            <a:endParaRPr lang="pt-P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517232"/>
            <a:ext cx="7772400" cy="502568"/>
          </a:xfrm>
        </p:spPr>
        <p:txBody>
          <a:bodyPr/>
          <a:lstStyle/>
          <a:p>
            <a:pPr marL="0" indent="0">
              <a:buNone/>
            </a:pPr>
            <a:r>
              <a:rPr lang="pt-PT" sz="2000" u="sng" dirty="0" err="1"/>
              <a:t>Source</a:t>
            </a:r>
            <a:r>
              <a:rPr lang="pt-PT" sz="2000" dirty="0"/>
              <a:t>: </a:t>
            </a:r>
            <a:r>
              <a:rPr lang="pt-PT" sz="2000" dirty="0" err="1"/>
              <a:t>Moosa</a:t>
            </a:r>
            <a:r>
              <a:rPr lang="pt-PT" sz="2000" dirty="0"/>
              <a:t> &amp; </a:t>
            </a:r>
            <a:r>
              <a:rPr lang="pt-PT" sz="2000" dirty="0" err="1"/>
              <a:t>Bhatti</a:t>
            </a:r>
            <a:r>
              <a:rPr lang="pt-PT" sz="2000" dirty="0"/>
              <a:t>,  2009, </a:t>
            </a:r>
            <a:r>
              <a:rPr lang="pt-PT" sz="2000" dirty="0" err="1"/>
              <a:t>Why</a:t>
            </a:r>
            <a:r>
              <a:rPr lang="pt-PT" sz="2000" dirty="0"/>
              <a:t> do </a:t>
            </a:r>
            <a:r>
              <a:rPr lang="pt-PT" sz="2000" dirty="0" err="1"/>
              <a:t>we</a:t>
            </a:r>
            <a:r>
              <a:rPr lang="pt-PT" sz="2000" dirty="0"/>
              <a:t> </a:t>
            </a:r>
            <a:r>
              <a:rPr lang="pt-PT" sz="2000" dirty="0" err="1"/>
              <a:t>study</a:t>
            </a:r>
            <a:r>
              <a:rPr lang="pt-PT" sz="2000" dirty="0"/>
              <a:t> </a:t>
            </a:r>
            <a:r>
              <a:rPr lang="pt-PT" sz="2000" dirty="0" err="1"/>
              <a:t>exchange</a:t>
            </a:r>
            <a:r>
              <a:rPr lang="pt-PT" sz="2000" dirty="0"/>
              <a:t> rates?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10F3-B4F9-48B1-8286-BEF09BDA5CD3}" type="slidenum">
              <a:rPr lang="pt-PT" smtClean="0"/>
              <a:pPr>
                <a:defRPr/>
              </a:pPr>
              <a:t>14</a:t>
            </a:fld>
            <a:endParaRPr lang="pt-PT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46" y="620688"/>
            <a:ext cx="6999011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436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23528" y="332656"/>
                <a:ext cx="8363272" cy="5687144"/>
              </a:xfrm>
            </p:spPr>
            <p:txBody>
              <a:bodyPr/>
              <a:lstStyle/>
              <a:p>
                <a:r>
                  <a:rPr lang="en-US" dirty="0"/>
                  <a:t>The prices of Traded (T) goods and services are equalized between the two countries, through arbitrage.  That does not happen with Non-Traded (NT) goods and services.</a:t>
                </a:r>
              </a:p>
              <a:p>
                <a:pPr>
                  <a:spcBef>
                    <a:spcPts val="1200"/>
                  </a:spcBef>
                </a:pPr>
                <a:r>
                  <a:rPr lang="pt-PT" dirty="0"/>
                  <a:t>The </a:t>
                </a:r>
                <a:r>
                  <a:rPr lang="pt-PT" dirty="0" err="1"/>
                  <a:t>overall</a:t>
                </a:r>
                <a:r>
                  <a:rPr lang="pt-PT" dirty="0"/>
                  <a:t> </a:t>
                </a:r>
                <a:r>
                  <a:rPr lang="pt-PT" dirty="0" err="1"/>
                  <a:t>price</a:t>
                </a:r>
                <a:r>
                  <a:rPr lang="pt-PT" dirty="0"/>
                  <a:t> (P) in </a:t>
                </a:r>
                <a:r>
                  <a:rPr lang="pt-PT" dirty="0" err="1"/>
                  <a:t>each</a:t>
                </a:r>
                <a:r>
                  <a:rPr lang="pt-PT" dirty="0"/>
                  <a:t> country i, </a:t>
                </a:r>
                <a:r>
                  <a:rPr lang="pt-PT" sz="2100" dirty="0"/>
                  <a:t>(i = A, B), </a:t>
                </a:r>
                <a:r>
                  <a:rPr lang="pt-PT" dirty="0" err="1"/>
                  <a:t>is</a:t>
                </a:r>
                <a:r>
                  <a:rPr lang="pt-PT" dirty="0"/>
                  <a:t> </a:t>
                </a:r>
              </a:p>
              <a:p>
                <a:pPr marL="319088" lvl="1" indent="0">
                  <a:spcAft>
                    <a:spcPts val="1200"/>
                  </a:spcAft>
                  <a:buNone/>
                </a:pPr>
                <a:r>
                  <a:rPr lang="pt-PT" dirty="0"/>
                  <a:t>P</a:t>
                </a:r>
                <a:r>
                  <a:rPr lang="pt-PT" baseline="-25000" dirty="0"/>
                  <a:t>i</a:t>
                </a:r>
                <a:r>
                  <a:rPr lang="pt-PT" dirty="0"/>
                  <a:t> 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/>
                      <m:t>α</m:t>
                    </m:r>
                    <m:r>
                      <m:rPr>
                        <m:nor/>
                      </m:rPr>
                      <a:rPr lang="pt-PT" baseline="-25000" dirty="0"/>
                      <m:t>i</m:t>
                    </m:r>
                    <m:r>
                      <a:rPr lang="pt-PT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pt-PT" dirty="0"/>
                      <m:t>PT</m:t>
                    </m:r>
                    <m:r>
                      <m:rPr>
                        <m:nor/>
                      </m:rPr>
                      <a:rPr lang="pt-PT" baseline="-25000" dirty="0"/>
                      <m:t>i</m:t>
                    </m:r>
                    <m:r>
                      <m:rPr>
                        <m:nor/>
                      </m:rPr>
                      <a:rPr lang="pt-PT" dirty="0"/>
                      <m:t>)</m:t>
                    </m:r>
                    <m:r>
                      <m:rPr>
                        <m:nor/>
                      </m:rPr>
                      <a:rPr lang="el-GR" dirty="0"/>
                      <m:t> </m:t>
                    </m:r>
                    <m:r>
                      <m:rPr>
                        <m:nor/>
                      </m:rPr>
                      <a:rPr lang="pt-PT" dirty="0"/>
                      <m:t>+ (1−</m:t>
                    </m:r>
                    <m:r>
                      <m:rPr>
                        <m:nor/>
                      </m:rPr>
                      <a:rPr lang="el-GR" dirty="0"/>
                      <m:t>α</m:t>
                    </m:r>
                    <m:r>
                      <m:rPr>
                        <m:nor/>
                      </m:rPr>
                      <a:rPr lang="pt-PT" baseline="-25000" dirty="0"/>
                      <m:t>i</m:t>
                    </m:r>
                    <m:r>
                      <m:rPr>
                        <m:nor/>
                      </m:rPr>
                      <a:rPr lang="pt-PT" dirty="0"/>
                      <m:t>) (</m:t>
                    </m:r>
                    <m:r>
                      <m:rPr>
                        <m:nor/>
                      </m:rPr>
                      <a:rPr lang="pt-PT" dirty="0"/>
                      <m:t>PNTi</m:t>
                    </m:r>
                    <m:r>
                      <m:rPr>
                        <m:nor/>
                      </m:rPr>
                      <a:rPr lang="pt-PT" dirty="0"/>
                      <m:t>)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If absolute PPP stands for Traded but not for Non-Traded goods and services, </a:t>
                </a:r>
                <a:r>
                  <a:rPr lang="pt-PT" dirty="0"/>
                  <a:t>S</a:t>
                </a:r>
                <a:r>
                  <a:rPr lang="pt-PT" baseline="-25000" dirty="0"/>
                  <a:t>(A/B) </a:t>
                </a:r>
                <a:r>
                  <a:rPr lang="pt-PT" dirty="0"/>
                  <a:t>= PT</a:t>
                </a:r>
                <a:r>
                  <a:rPr lang="pt-PT" baseline="-25000" dirty="0"/>
                  <a:t>B</a:t>
                </a:r>
                <a:r>
                  <a:rPr lang="pt-PT" dirty="0"/>
                  <a:t> / PT</a:t>
                </a:r>
                <a:r>
                  <a:rPr lang="pt-PT" baseline="-25000" dirty="0"/>
                  <a:t>A</a:t>
                </a:r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pt-PT" dirty="0"/>
                  <a:t>P</a:t>
                </a:r>
                <a:r>
                  <a:rPr lang="pt-PT" baseline="-25000" dirty="0"/>
                  <a:t>B</a:t>
                </a:r>
                <a:r>
                  <a:rPr lang="pt-PT" dirty="0"/>
                  <a:t> / P</a:t>
                </a:r>
                <a:r>
                  <a:rPr lang="pt-PT" baseline="-25000" dirty="0"/>
                  <a:t>A </a:t>
                </a:r>
                <a:r>
                  <a:rPr lang="pt-PT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B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.</m:t>
                        </m:r>
                        <m:r>
                          <m:rPr>
                            <m:nor/>
                          </m:rPr>
                          <a:rPr lang="pt-PT" dirty="0"/>
                          <m:t>(</m:t>
                        </m:r>
                        <m:r>
                          <m:rPr>
                            <m:nor/>
                          </m:rPr>
                          <a:rPr lang="pt-PT" dirty="0"/>
                          <m:t>PTB</m:t>
                        </m:r>
                        <m:r>
                          <m:rPr>
                            <m:nor/>
                          </m:rPr>
                          <a:rPr lang="pt-PT" dirty="0"/>
                          <m:t> )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+(1−</m:t>
                        </m:r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B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).</m:t>
                        </m:r>
                        <m:r>
                          <m:rPr>
                            <m:nor/>
                          </m:rPr>
                          <a:rPr lang="pt-PT" dirty="0"/>
                          <m:t>(</m:t>
                        </m:r>
                        <m:r>
                          <m:rPr>
                            <m:nor/>
                          </m:rPr>
                          <a:rPr lang="pt-PT" dirty="0"/>
                          <m:t>PNTB</m:t>
                        </m:r>
                        <m:r>
                          <m:rPr>
                            <m:nor/>
                          </m:rPr>
                          <a:rPr lang="pt-PT" dirty="0"/>
                          <m:t>) </m:t>
                        </m:r>
                        <m:r>
                          <m:rPr>
                            <m:nor/>
                          </m:rPr>
                          <a:rPr lang="pt-PT" baseline="30000" dirty="0"/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A</m:t>
                        </m:r>
                        <m:r>
                          <m:rPr>
                            <m:nor/>
                          </m:rPr>
                          <a:rPr lang="pt-PT" dirty="0"/>
                          <m:t>.(</m:t>
                        </m:r>
                        <m:r>
                          <m:rPr>
                            <m:nor/>
                          </m:rPr>
                          <a:rPr lang="pt-PT" dirty="0"/>
                          <m:t>PTA</m:t>
                        </m:r>
                        <m:r>
                          <m:rPr>
                            <m:nor/>
                          </m:rPr>
                          <a:rPr lang="pt-PT" dirty="0"/>
                          <m:t>)+(1−</m:t>
                        </m:r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A</m:t>
                        </m:r>
                        <m:r>
                          <m:rPr>
                            <m:nor/>
                          </m:rPr>
                          <a:rPr lang="pt-PT" dirty="0"/>
                          <m:t>).(</m:t>
                        </m:r>
                        <m:r>
                          <m:rPr>
                            <m:nor/>
                          </m:rPr>
                          <a:rPr lang="pt-PT" dirty="0"/>
                          <m:t>PNTA</m:t>
                        </m:r>
                        <m:r>
                          <m:rPr>
                            <m:nor/>
                          </m:rPr>
                          <a:rPr lang="pt-PT" dirty="0"/>
                          <m:t>)</m:t>
                        </m:r>
                        <m:r>
                          <m:rPr>
                            <m:nor/>
                          </m:rPr>
                          <a:rPr lang="pt-PT" baseline="30000" dirty="0"/>
                          <m:t> </m:t>
                        </m:r>
                      </m:den>
                    </m:f>
                  </m:oMath>
                </a14:m>
                <a:endParaRPr lang="pt-PT" baseline="-25000" dirty="0"/>
              </a:p>
              <a:p>
                <a:pPr marL="0" indent="0">
                  <a:buNone/>
                </a:pPr>
                <a:r>
                  <a:rPr lang="pt-PT" baseline="-25000" dirty="0"/>
                  <a:t>(</a:t>
                </a:r>
                <a:r>
                  <a:rPr lang="pt-PT" baseline="-25000" dirty="0" err="1"/>
                  <a:t>Dividing</a:t>
                </a:r>
                <a:r>
                  <a:rPr lang="pt-PT" baseline="-25000" dirty="0"/>
                  <a:t> </a:t>
                </a:r>
                <a:r>
                  <a:rPr lang="pt-PT" baseline="-25000" dirty="0" err="1"/>
                  <a:t>the</a:t>
                </a:r>
                <a:r>
                  <a:rPr lang="pt-PT" baseline="-25000" dirty="0"/>
                  <a:t> </a:t>
                </a:r>
                <a:r>
                  <a:rPr lang="pt-PT" baseline="-25000" dirty="0" err="1"/>
                  <a:t>numerator</a:t>
                </a:r>
                <a:r>
                  <a:rPr lang="pt-PT" baseline="-25000" dirty="0"/>
                  <a:t> </a:t>
                </a:r>
                <a:r>
                  <a:rPr lang="pt-PT" baseline="-25000" dirty="0" err="1"/>
                  <a:t>by</a:t>
                </a:r>
                <a:r>
                  <a:rPr lang="pt-PT" baseline="-250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PT" dirty="0"/>
                      <m:t>PT</m:t>
                    </m:r>
                    <m:r>
                      <m:rPr>
                        <m:nor/>
                      </m:rPr>
                      <a:rPr lang="pt-PT" baseline="-25000" dirty="0"/>
                      <m:t>B</m:t>
                    </m:r>
                  </m:oMath>
                </a14:m>
                <a:r>
                  <a:rPr lang="pt-PT" baseline="-25000" dirty="0"/>
                  <a:t> and </a:t>
                </a:r>
                <a:r>
                  <a:rPr lang="pt-PT" baseline="-25000" dirty="0" err="1"/>
                  <a:t>the</a:t>
                </a:r>
                <a:r>
                  <a:rPr lang="pt-PT" baseline="-25000" dirty="0"/>
                  <a:t> </a:t>
                </a:r>
                <a:r>
                  <a:rPr lang="pt-PT" baseline="-25000" dirty="0" err="1"/>
                  <a:t>denominator</a:t>
                </a:r>
                <a:r>
                  <a:rPr lang="pt-PT" baseline="-25000" dirty="0"/>
                  <a:t> </a:t>
                </a:r>
                <a:r>
                  <a:rPr lang="pt-PT" baseline="-25000" dirty="0" err="1"/>
                  <a:t>by</a:t>
                </a:r>
                <a:r>
                  <a:rPr lang="pt-PT" baseline="-25000" dirty="0"/>
                  <a:t> </a:t>
                </a:r>
                <a:r>
                  <a:rPr lang="pt-PT" dirty="0"/>
                  <a:t>S.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PT" dirty="0"/>
                      <m:t>PT</m:t>
                    </m:r>
                  </m:oMath>
                </a14:m>
                <a:r>
                  <a:rPr lang="pt-PT" baseline="-25000" dirty="0"/>
                  <a:t>A), </a:t>
                </a:r>
              </a:p>
              <a:p>
                <a:pPr marL="319088" lvl="1" indent="0">
                  <a:buNone/>
                </a:pPr>
                <a:endParaRPr lang="pt-PT" baseline="-25000" dirty="0"/>
              </a:p>
              <a:p>
                <a:pPr marL="0" indent="0">
                  <a:buNone/>
                </a:pPr>
                <a:r>
                  <a:rPr lang="pt-PT" dirty="0"/>
                  <a:t>P</a:t>
                </a:r>
                <a:r>
                  <a:rPr lang="pt-PT" baseline="-25000" dirty="0"/>
                  <a:t>B</a:t>
                </a:r>
                <a:r>
                  <a:rPr lang="pt-PT" dirty="0"/>
                  <a:t> / P</a:t>
                </a:r>
                <a:r>
                  <a:rPr lang="pt-PT" baseline="-25000" dirty="0"/>
                  <a:t>A </a:t>
                </a:r>
                <a:r>
                  <a:rPr lang="pt-PT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B</m:t>
                        </m:r>
                        <m:r>
                          <m:rPr>
                            <m:nor/>
                          </m:rPr>
                          <a:rPr lang="pt-PT" dirty="0"/>
                          <m:t>+(1−</m:t>
                        </m:r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B</m:t>
                        </m:r>
                        <m:r>
                          <m:rPr>
                            <m:nor/>
                          </m:rPr>
                          <a:rPr lang="pt-PT" dirty="0"/>
                          <m:t>).(</m:t>
                        </m:r>
                        <m:r>
                          <m:rPr>
                            <m:nor/>
                          </m:rPr>
                          <a:rPr lang="pt-PT" dirty="0"/>
                          <m:t>PNTB</m:t>
                        </m:r>
                        <m:r>
                          <m:rPr>
                            <m:nor/>
                          </m:rPr>
                          <a:rPr lang="pt-PT" dirty="0"/>
                          <m:t>) 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/</m:t>
                        </m:r>
                        <m:r>
                          <m:rPr>
                            <m:nor/>
                          </m:rPr>
                          <a:rPr lang="pt-PT" dirty="0"/>
                          <m:t>PT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A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/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S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 +(1−</m:t>
                        </m:r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A</m:t>
                        </m:r>
                        <m:r>
                          <m:rPr>
                            <m:nor/>
                          </m:rPr>
                          <a:rPr lang="pt-PT" dirty="0"/>
                          <m:t>).(</m:t>
                        </m:r>
                        <m:r>
                          <m:rPr>
                            <m:nor/>
                          </m:rPr>
                          <a:rPr lang="pt-PT" dirty="0"/>
                          <m:t>PNTA</m:t>
                        </m:r>
                        <m:r>
                          <m:rPr>
                            <m:nor/>
                          </m:rPr>
                          <a:rPr lang="pt-PT" dirty="0"/>
                          <m:t>)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/(</m:t>
                        </m:r>
                        <m:r>
                          <m:rPr>
                            <m:nor/>
                          </m:rPr>
                          <a:rPr lang="pt-PT" dirty="0"/>
                          <m:t>S</m:t>
                        </m:r>
                        <m:r>
                          <m:rPr>
                            <m:nor/>
                          </m:rPr>
                          <a:rPr lang="pt-PT" dirty="0"/>
                          <m:t>.</m:t>
                        </m:r>
                        <m:r>
                          <m:rPr>
                            <m:nor/>
                          </m:rPr>
                          <a:rPr lang="pt-PT" dirty="0"/>
                          <m:t>PTA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pt-PT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23528" y="332656"/>
                <a:ext cx="8363272" cy="5687144"/>
              </a:xfrm>
              <a:blipFill rotWithShape="0">
                <a:blip r:embed="rId2"/>
                <a:stretch>
                  <a:fillRect l="-1312" t="-965" r="-1895" b="-857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10F3-B4F9-48B1-8286-BEF09BDA5CD3}" type="slidenum">
              <a:rPr lang="pt-PT" smtClean="0"/>
              <a:pPr>
                <a:defRPr/>
              </a:pPr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1716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404664"/>
                <a:ext cx="7772400" cy="5615136"/>
              </a:xfrm>
            </p:spPr>
            <p:txBody>
              <a:bodyPr/>
              <a:lstStyle/>
              <a:p>
                <a:r>
                  <a:rPr lang="pt-PT" dirty="0"/>
                  <a:t>P</a:t>
                </a:r>
                <a:r>
                  <a:rPr lang="pt-PT" baseline="-25000" dirty="0"/>
                  <a:t>B</a:t>
                </a:r>
                <a:r>
                  <a:rPr lang="pt-PT" dirty="0"/>
                  <a:t> / P</a:t>
                </a:r>
                <a:r>
                  <a:rPr lang="pt-PT" baseline="-25000" dirty="0"/>
                  <a:t>A </a:t>
                </a:r>
                <a:r>
                  <a:rPr lang="pt-PT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B</m:t>
                        </m:r>
                        <m:r>
                          <m:rPr>
                            <m:nor/>
                          </m:rPr>
                          <a:rPr lang="pt-PT" dirty="0"/>
                          <m:t>+(1−</m:t>
                        </m:r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B</m:t>
                        </m:r>
                        <m:r>
                          <m:rPr>
                            <m:nor/>
                          </m:rPr>
                          <a:rPr lang="pt-PT" dirty="0"/>
                          <m:t>).(</m:t>
                        </m:r>
                        <m:r>
                          <m:rPr>
                            <m:nor/>
                          </m:rPr>
                          <a:rPr lang="pt-PT" dirty="0"/>
                          <m:t>PNTB</m:t>
                        </m:r>
                        <m:r>
                          <m:rPr>
                            <m:nor/>
                          </m:rPr>
                          <a:rPr lang="pt-PT" dirty="0"/>
                          <m:t> /</m:t>
                        </m:r>
                        <m:r>
                          <m:rPr>
                            <m:nor/>
                          </m:rPr>
                          <a:rPr lang="pt-PT" dirty="0"/>
                          <m:t>PTB</m:t>
                        </m:r>
                        <m:r>
                          <m:rPr>
                            <m:nor/>
                          </m:rPr>
                          <a:rPr lang="pt-PT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pt-PT" b="0" i="0" dirty="0" smtClean="0">
                            <a:latin typeface="Cambria Math" panose="02040503050406030204" pitchFamily="18" charset="0"/>
                          </a:rPr>
                          <m:t>(1</m:t>
                        </m:r>
                        <m:r>
                          <m:rPr>
                            <m:nor/>
                          </m:rPr>
                          <a:rPr lang="pt-PT" dirty="0"/>
                          <m:t>/</m:t>
                        </m:r>
                        <m:r>
                          <m:rPr>
                            <m:nor/>
                          </m:rPr>
                          <a:rPr lang="pt-PT" dirty="0"/>
                          <m:t>S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)</m:t>
                        </m:r>
                        <m:r>
                          <m:rPr>
                            <m:nor/>
                          </m:rPr>
                          <a:rPr lang="pt-PT" dirty="0"/>
                          <m:t> 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[</m:t>
                        </m:r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A</m:t>
                        </m:r>
                        <m:r>
                          <m:rPr>
                            <m:nor/>
                          </m:rPr>
                          <a:rPr lang="pt-PT" dirty="0"/>
                          <m:t>+(1−</m:t>
                        </m:r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A</m:t>
                        </m:r>
                        <m:r>
                          <m:rPr>
                            <m:nor/>
                          </m:rPr>
                          <a:rPr lang="pt-PT" dirty="0"/>
                          <m:t>).(</m:t>
                        </m:r>
                        <m:r>
                          <m:rPr>
                            <m:nor/>
                          </m:rPr>
                          <a:rPr lang="pt-PT" dirty="0"/>
                          <m:t>PNTA</m:t>
                        </m:r>
                        <m:r>
                          <m:rPr>
                            <m:nor/>
                          </m:rPr>
                          <a:rPr lang="pt-PT" dirty="0"/>
                          <m:t>/</m:t>
                        </m:r>
                        <m:r>
                          <m:rPr>
                            <m:nor/>
                          </m:rPr>
                          <a:rPr lang="pt-PT" dirty="0"/>
                          <m:t>PTA</m:t>
                        </m:r>
                        <m:r>
                          <m:rPr>
                            <m:nor/>
                          </m:rPr>
                          <a:rPr lang="pt-PT" dirty="0"/>
                          <m:t>)</m:t>
                        </m:r>
                        <m:r>
                          <m:rPr>
                            <m:nor/>
                          </m:rPr>
                          <a:rPr lang="pt-PT" b="0" i="0" dirty="0" smtClean="0"/>
                          <m:t>]</m:t>
                        </m:r>
                      </m:den>
                    </m:f>
                  </m:oMath>
                </a14:m>
                <a:endParaRPr lang="pt-PT" dirty="0"/>
              </a:p>
              <a:p>
                <a:pPr>
                  <a:spcBef>
                    <a:spcPts val="1800"/>
                  </a:spcBef>
                </a:pPr>
                <a:r>
                  <a:rPr lang="pt-PT" dirty="0"/>
                  <a:t>S</a:t>
                </a:r>
                <a:r>
                  <a:rPr lang="pt-PT" baseline="-25000" dirty="0"/>
                  <a:t>(A/B) </a:t>
                </a:r>
                <a:r>
                  <a:rPr lang="pt-PT" dirty="0"/>
                  <a:t>= (P</a:t>
                </a:r>
                <a:r>
                  <a:rPr lang="pt-PT" baseline="-25000" dirty="0"/>
                  <a:t>B</a:t>
                </a:r>
                <a:r>
                  <a:rPr lang="pt-PT" dirty="0"/>
                  <a:t> / P</a:t>
                </a:r>
                <a:r>
                  <a:rPr lang="pt-PT" baseline="-25000" dirty="0"/>
                  <a:t>A</a:t>
                </a:r>
                <a:r>
                  <a:rPr lang="pt-PT" dirty="0"/>
                  <a:t>).</a:t>
                </a:r>
                <a:r>
                  <a:rPr lang="pt-PT" baseline="-25000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P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A</m:t>
                        </m:r>
                        <m:r>
                          <m:rPr>
                            <m:nor/>
                          </m:rPr>
                          <a:rPr lang="pt-PT" dirty="0"/>
                          <m:t>+(1−</m:t>
                        </m:r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A</m:t>
                        </m:r>
                        <m:r>
                          <m:rPr>
                            <m:nor/>
                          </m:rPr>
                          <a:rPr lang="pt-PT" dirty="0"/>
                          <m:t>).(</m:t>
                        </m:r>
                        <m:r>
                          <m:rPr>
                            <m:nor/>
                          </m:rPr>
                          <a:rPr lang="pt-PT" dirty="0"/>
                          <m:t>PNTA</m:t>
                        </m:r>
                        <m:r>
                          <m:rPr>
                            <m:nor/>
                          </m:rPr>
                          <a:rPr lang="pt-PT" dirty="0"/>
                          <m:t>/</m:t>
                        </m:r>
                        <m:r>
                          <m:rPr>
                            <m:nor/>
                          </m:rPr>
                          <a:rPr lang="pt-PT" dirty="0"/>
                          <m:t>PTA</m:t>
                        </m:r>
                        <m:r>
                          <m:rPr>
                            <m:nor/>
                          </m:rPr>
                          <a:rPr lang="pt-PT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B</m:t>
                        </m:r>
                        <m:r>
                          <m:rPr>
                            <m:nor/>
                          </m:rPr>
                          <a:rPr lang="pt-PT" dirty="0"/>
                          <m:t>+(1−</m:t>
                        </m:r>
                        <m:r>
                          <m:rPr>
                            <m:nor/>
                          </m:rPr>
                          <a:rPr lang="el-GR" dirty="0"/>
                          <m:t>α</m:t>
                        </m:r>
                        <m:r>
                          <m:rPr>
                            <m:nor/>
                          </m:rPr>
                          <a:rPr lang="pt-PT" baseline="-25000" dirty="0"/>
                          <m:t>B</m:t>
                        </m:r>
                        <m:r>
                          <m:rPr>
                            <m:nor/>
                          </m:rPr>
                          <a:rPr lang="pt-PT" dirty="0"/>
                          <m:t>).(</m:t>
                        </m:r>
                        <m:r>
                          <m:rPr>
                            <m:nor/>
                          </m:rPr>
                          <a:rPr lang="pt-PT" dirty="0"/>
                          <m:t>PNTB</m:t>
                        </m:r>
                        <m:r>
                          <m:rPr>
                            <m:nor/>
                          </m:rPr>
                          <a:rPr lang="pt-PT" dirty="0"/>
                          <m:t> /</m:t>
                        </m:r>
                        <m:r>
                          <m:rPr>
                            <m:nor/>
                          </m:rPr>
                          <a:rPr lang="pt-PT" dirty="0"/>
                          <m:t>PTB</m:t>
                        </m:r>
                        <m:r>
                          <m:rPr>
                            <m:nor/>
                          </m:rPr>
                          <a:rPr lang="pt-PT" dirty="0"/>
                          <m:t>)</m:t>
                        </m:r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pt-PT" dirty="0"/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pt-PT" dirty="0"/>
              </a:p>
              <a:p>
                <a:pPr>
                  <a:spcBef>
                    <a:spcPts val="1800"/>
                  </a:spcBef>
                </a:pPr>
                <a:r>
                  <a:rPr lang="en-US" dirty="0"/>
                  <a:t>If absolute PPP stands overall, </a:t>
                </a:r>
                <a:r>
                  <a:rPr lang="pt-PT" dirty="0"/>
                  <a:t>S</a:t>
                </a:r>
                <a:r>
                  <a:rPr lang="pt-PT" baseline="-25000" dirty="0"/>
                  <a:t>(A/B) </a:t>
                </a:r>
                <a:r>
                  <a:rPr lang="pt-PT" dirty="0"/>
                  <a:t>= P</a:t>
                </a:r>
                <a:r>
                  <a:rPr lang="pt-PT" baseline="-25000" dirty="0"/>
                  <a:t>B</a:t>
                </a:r>
                <a:r>
                  <a:rPr lang="pt-PT" dirty="0"/>
                  <a:t> / P</a:t>
                </a:r>
                <a:r>
                  <a:rPr lang="pt-PT" baseline="-25000" dirty="0"/>
                  <a:t>A</a:t>
                </a:r>
              </a:p>
              <a:p>
                <a:pPr>
                  <a:spcBef>
                    <a:spcPts val="1800"/>
                  </a:spcBef>
                </a:pPr>
                <a:r>
                  <a:rPr lang="pt-PT" dirty="0"/>
                  <a:t>PPP </a:t>
                </a:r>
                <a:r>
                  <a:rPr lang="pt-PT" dirty="0" err="1"/>
                  <a:t>will</a:t>
                </a:r>
                <a:r>
                  <a:rPr lang="pt-PT" dirty="0"/>
                  <a:t> </a:t>
                </a:r>
                <a:r>
                  <a:rPr lang="en-US" dirty="0"/>
                  <a:t>lead to an underestimation of the value of currencies for developed countries (</a:t>
                </a:r>
                <a:r>
                  <a:rPr lang="en-US" sz="2200" dirty="0"/>
                  <a:t>where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PT" sz="2200" dirty="0"/>
                      <m:t>P</m:t>
                    </m:r>
                    <m:r>
                      <m:rPr>
                        <m:nor/>
                      </m:rPr>
                      <a:rPr lang="pt-PT" sz="2200" baseline="-25000" dirty="0"/>
                      <m:t>NT</m:t>
                    </m:r>
                  </m:oMath>
                </a14:m>
                <a:r>
                  <a:rPr lang="en-US" sz="2200" dirty="0"/>
                  <a:t> tends to be higher</a:t>
                </a:r>
                <a:r>
                  <a:rPr lang="en-US" dirty="0"/>
                  <a:t>) and an overestimation of the value of currencies for developing countries (</a:t>
                </a:r>
                <a:r>
                  <a:rPr lang="en-US" sz="2200" dirty="0"/>
                  <a:t>where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pt-PT" sz="2200" dirty="0"/>
                      <m:t>P</m:t>
                    </m:r>
                    <m:r>
                      <m:rPr>
                        <m:nor/>
                      </m:rPr>
                      <a:rPr lang="pt-PT" sz="2200" baseline="-25000" dirty="0"/>
                      <m:t>NT</m:t>
                    </m:r>
                  </m:oMath>
                </a14:m>
                <a:r>
                  <a:rPr lang="en-US" sz="2200" dirty="0"/>
                  <a:t> tends to be lower</a:t>
                </a:r>
                <a:r>
                  <a:rPr lang="en-US" dirty="0"/>
                  <a:t>).</a:t>
                </a:r>
                <a:endParaRPr lang="pt-PT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404664"/>
                <a:ext cx="7772400" cy="5615136"/>
              </a:xfrm>
              <a:blipFill rotWithShape="0">
                <a:blip r:embed="rId2"/>
                <a:stretch>
                  <a:fillRect l="-784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10F3-B4F9-48B1-8286-BEF09BDA5CD3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9302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0B198-0EBB-4AF8-A1E6-C367F05E70A9}" type="slidenum">
              <a:rPr lang="pt-PT"/>
              <a:pPr>
                <a:defRPr/>
              </a:pPr>
              <a:t>17</a:t>
            </a:fld>
            <a:endParaRPr lang="pt-PT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00063"/>
            <a:ext cx="7772400" cy="5519737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100000"/>
              </a:spcAft>
              <a:buSzPct val="87000"/>
            </a:pPr>
            <a:endParaRPr lang="pt-PT" sz="2400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100000"/>
              </a:spcAft>
              <a:buSzPct val="87000"/>
            </a:pPr>
            <a:endParaRPr lang="pt-PT" sz="2400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100000"/>
              </a:spcAft>
              <a:buSzPct val="87000"/>
            </a:pPr>
            <a:endParaRPr lang="en-GB" sz="2000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100000"/>
              </a:spcAft>
              <a:buSzPct val="87000"/>
            </a:pPr>
            <a:endParaRPr lang="en-GB" sz="2000" dirty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100000"/>
              </a:spcAft>
              <a:buSzPct val="87000"/>
            </a:pPr>
            <a:r>
              <a:rPr lang="en-GB" sz="2000" dirty="0"/>
              <a:t>In the Long Run, the growth of money supply determines Inflation . Therefore, it makes sense to analyse the evolution of the foreign exchange rate based on the evolution of domestic money supplies. 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100000"/>
              </a:spcAft>
              <a:buSzPct val="87000"/>
            </a:pPr>
            <a:r>
              <a:rPr lang="en-GB" sz="2000" dirty="0"/>
              <a:t>The exchange rate as the relative price of two monies. This relative price is modelled in terms of the relative supply of, and demand for, those monies.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100000"/>
              </a:spcAft>
              <a:buSzPct val="87000"/>
            </a:pPr>
            <a:r>
              <a:rPr lang="en-GB" sz="2000" dirty="0"/>
              <a:t>The larger the money supply  comparing with money demand, the lower must its value be. </a:t>
            </a:r>
          </a:p>
          <a:p>
            <a:pPr eaLnBrk="1" hangingPunct="1"/>
            <a:endParaRPr lang="pt-PT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D823F33-DC89-4B65-AEB2-E492F7EC3689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642918"/>
          <a:ext cx="6096000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17116-A6B2-462F-9FB1-2BB62C0BBAF0}" type="slidenum">
              <a:rPr lang="pt-PT"/>
              <a:pPr>
                <a:defRPr/>
              </a:pPr>
              <a:t>18</a:t>
            </a:fld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57188"/>
            <a:ext cx="7772400" cy="56626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pt-PT" u="sng" dirty="0" err="1"/>
              <a:t>The</a:t>
            </a:r>
            <a:r>
              <a:rPr lang="pt-PT" u="sng" dirty="0"/>
              <a:t> </a:t>
            </a:r>
            <a:r>
              <a:rPr lang="pt-PT" u="sng" dirty="0" err="1"/>
              <a:t>Monetary</a:t>
            </a:r>
            <a:r>
              <a:rPr lang="pt-PT" u="sng" dirty="0"/>
              <a:t> </a:t>
            </a:r>
            <a:r>
              <a:rPr lang="pt-PT" u="sng" dirty="0" err="1"/>
              <a:t>Approach</a:t>
            </a:r>
            <a:r>
              <a:rPr lang="pt-PT" u="sng" dirty="0"/>
              <a:t> to </a:t>
            </a:r>
            <a:r>
              <a:rPr lang="pt-PT" u="sng" dirty="0" err="1"/>
              <a:t>the</a:t>
            </a:r>
            <a:r>
              <a:rPr lang="pt-PT" u="sng" dirty="0"/>
              <a:t> </a:t>
            </a:r>
            <a:r>
              <a:rPr lang="pt-PT" u="sng" dirty="0" err="1"/>
              <a:t>Determination</a:t>
            </a:r>
            <a:r>
              <a:rPr lang="pt-PT" u="sng" dirty="0"/>
              <a:t> </a:t>
            </a:r>
            <a:r>
              <a:rPr lang="pt-PT" u="sng" dirty="0" err="1"/>
              <a:t>of</a:t>
            </a:r>
            <a:r>
              <a:rPr lang="pt-PT" u="sng" dirty="0"/>
              <a:t> </a:t>
            </a:r>
            <a:r>
              <a:rPr lang="pt-PT" u="sng" dirty="0" err="1"/>
              <a:t>Foreign</a:t>
            </a:r>
            <a:r>
              <a:rPr lang="pt-PT" u="sng" dirty="0"/>
              <a:t> Exchange Rates</a:t>
            </a:r>
          </a:p>
          <a:p>
            <a:pPr eaLnBrk="1" hangingPunct="1">
              <a:spcBef>
                <a:spcPct val="60000"/>
              </a:spcBef>
              <a:defRPr/>
            </a:pPr>
            <a:r>
              <a:rPr lang="pt-PT" sz="2400" dirty="0">
                <a:sym typeface="Symbol" pitchFamily="18" charset="2"/>
              </a:rPr>
              <a:t>Money </a:t>
            </a:r>
            <a:r>
              <a:rPr lang="pt-PT" sz="2400" dirty="0" err="1">
                <a:sym typeface="Symbol" pitchFamily="18" charset="2"/>
              </a:rPr>
              <a:t>demand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is</a:t>
            </a:r>
            <a:r>
              <a:rPr lang="pt-PT" sz="2400" dirty="0">
                <a:sym typeface="Symbol" pitchFamily="18" charset="2"/>
              </a:rPr>
              <a:t> a </a:t>
            </a:r>
            <a:r>
              <a:rPr lang="pt-PT" sz="2400" dirty="0" err="1">
                <a:sym typeface="Symbol" pitchFamily="18" charset="2"/>
              </a:rPr>
              <a:t>result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of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the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need</a:t>
            </a:r>
            <a:r>
              <a:rPr lang="pt-PT" sz="2400" dirty="0">
                <a:sym typeface="Symbol" pitchFamily="18" charset="2"/>
              </a:rPr>
              <a:t> to </a:t>
            </a:r>
            <a:r>
              <a:rPr lang="pt-PT" sz="2400" dirty="0" err="1">
                <a:sym typeface="Symbol" pitchFamily="18" charset="2"/>
              </a:rPr>
              <a:t>trade</a:t>
            </a:r>
            <a:r>
              <a:rPr lang="pt-PT" sz="2400" dirty="0">
                <a:sym typeface="Symbol" pitchFamily="18" charset="2"/>
              </a:rPr>
              <a:t>. </a:t>
            </a:r>
            <a:r>
              <a:rPr lang="pt-PT" sz="2400" dirty="0" err="1">
                <a:sym typeface="Symbol" pitchFamily="18" charset="2"/>
              </a:rPr>
              <a:t>Therefore</a:t>
            </a:r>
            <a:r>
              <a:rPr lang="pt-PT" sz="2400" dirty="0">
                <a:sym typeface="Symbol" pitchFamily="18" charset="2"/>
              </a:rPr>
              <a:t>,  </a:t>
            </a:r>
            <a:r>
              <a:rPr lang="pt-PT" sz="2400" dirty="0" err="1">
                <a:sym typeface="Symbol" pitchFamily="18" charset="2"/>
              </a:rPr>
              <a:t>it</a:t>
            </a:r>
            <a:r>
              <a:rPr lang="pt-PT" sz="2400" dirty="0">
                <a:sym typeface="Symbol" pitchFamily="18" charset="2"/>
              </a:rPr>
              <a:t>  </a:t>
            </a:r>
            <a:r>
              <a:rPr lang="pt-PT" sz="2400" dirty="0" err="1">
                <a:sym typeface="Symbol" pitchFamily="18" charset="2"/>
              </a:rPr>
              <a:t>should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be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proportional</a:t>
            </a:r>
            <a:r>
              <a:rPr lang="pt-PT" sz="2400" dirty="0">
                <a:sym typeface="Symbol" pitchFamily="18" charset="2"/>
              </a:rPr>
              <a:t> to </a:t>
            </a:r>
            <a:r>
              <a:rPr lang="pt-PT" sz="2400" dirty="0" err="1">
                <a:sym typeface="Symbol" pitchFamily="18" charset="2"/>
              </a:rPr>
              <a:t>the</a:t>
            </a:r>
            <a:r>
              <a:rPr lang="pt-PT" sz="2400" dirty="0">
                <a:sym typeface="Symbol" pitchFamily="18" charset="2"/>
              </a:rPr>
              <a:t> volume </a:t>
            </a:r>
            <a:r>
              <a:rPr lang="pt-PT" sz="2400" dirty="0" err="1">
                <a:sym typeface="Symbol" pitchFamily="18" charset="2"/>
              </a:rPr>
              <a:t>of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transactions</a:t>
            </a:r>
            <a:r>
              <a:rPr lang="pt-PT" sz="2400" dirty="0">
                <a:sym typeface="Symbol" pitchFamily="18" charset="2"/>
              </a:rPr>
              <a:t> (</a:t>
            </a:r>
            <a:r>
              <a:rPr lang="pt-PT" sz="1600" dirty="0" err="1">
                <a:sym typeface="Symbol" pitchFamily="18" charset="2"/>
              </a:rPr>
              <a:t>proportion</a:t>
            </a:r>
            <a:r>
              <a:rPr lang="pt-PT" sz="1600" dirty="0">
                <a:sym typeface="Symbol" pitchFamily="18" charset="2"/>
              </a:rPr>
              <a:t> k). </a:t>
            </a:r>
          </a:p>
          <a:p>
            <a:pPr eaLnBrk="1" hangingPunct="1">
              <a:spcBef>
                <a:spcPct val="60000"/>
              </a:spcBef>
              <a:defRPr/>
            </a:pPr>
            <a:r>
              <a:rPr lang="pt-PT" dirty="0" err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Quantity</a:t>
            </a:r>
            <a:r>
              <a:rPr lang="pt-PT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pt-PT" dirty="0" err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Theory</a:t>
            </a:r>
            <a:r>
              <a:rPr lang="pt-PT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pt-PT" dirty="0" err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of</a:t>
            </a:r>
            <a:r>
              <a:rPr lang="pt-PT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Money   </a:t>
            </a:r>
          </a:p>
          <a:p>
            <a:pPr eaLnBrk="1" hangingPunct="1">
              <a:spcBef>
                <a:spcPts val="872"/>
              </a:spcBef>
              <a:buNone/>
              <a:defRPr/>
            </a:pPr>
            <a:r>
              <a:rPr lang="pt-PT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pt-PT" dirty="0" err="1">
                <a:sym typeface="Symbol" pitchFamily="18" charset="2"/>
              </a:rPr>
              <a:t>M</a:t>
            </a:r>
            <a:r>
              <a:rPr lang="pt-PT" baseline="30000" dirty="0" err="1">
                <a:sym typeface="Symbol" pitchFamily="18" charset="2"/>
              </a:rPr>
              <a:t>s</a:t>
            </a:r>
            <a:r>
              <a:rPr lang="pt-PT" baseline="-25000" dirty="0" err="1">
                <a:sym typeface="Symbol" pitchFamily="18" charset="2"/>
              </a:rPr>
              <a:t>A</a:t>
            </a:r>
            <a:r>
              <a:rPr lang="pt-PT" dirty="0">
                <a:sym typeface="Symbol" pitchFamily="18" charset="2"/>
              </a:rPr>
              <a:t>= </a:t>
            </a:r>
            <a:r>
              <a:rPr lang="pt-PT" dirty="0" err="1">
                <a:sym typeface="Symbol" pitchFamily="18" charset="2"/>
              </a:rPr>
              <a:t>k</a:t>
            </a:r>
            <a:r>
              <a:rPr lang="pt-PT" baseline="-25000" dirty="0" err="1">
                <a:sym typeface="Symbol" pitchFamily="18" charset="2"/>
              </a:rPr>
              <a:t>A</a:t>
            </a:r>
            <a:r>
              <a:rPr lang="pt-PT" dirty="0" err="1">
                <a:sym typeface="Symbol" pitchFamily="18" charset="2"/>
              </a:rPr>
              <a:t>.P</a:t>
            </a:r>
            <a:r>
              <a:rPr lang="pt-PT" baseline="-25000" dirty="0" err="1">
                <a:sym typeface="Symbol" pitchFamily="18" charset="2"/>
              </a:rPr>
              <a:t>A</a:t>
            </a:r>
            <a:r>
              <a:rPr lang="pt-PT" dirty="0" err="1">
                <a:sym typeface="Symbol" pitchFamily="18" charset="2"/>
              </a:rPr>
              <a:t>.Y</a:t>
            </a:r>
            <a:r>
              <a:rPr lang="pt-PT" baseline="-25000" dirty="0" err="1">
                <a:sym typeface="Symbol" pitchFamily="18" charset="2"/>
              </a:rPr>
              <a:t>A</a:t>
            </a:r>
            <a:r>
              <a:rPr lang="pt-PT" dirty="0">
                <a:sym typeface="Symbol" pitchFamily="18" charset="2"/>
              </a:rPr>
              <a:t>     and     </a:t>
            </a:r>
            <a:r>
              <a:rPr lang="pt-PT" dirty="0" err="1">
                <a:sym typeface="Symbol" pitchFamily="18" charset="2"/>
              </a:rPr>
              <a:t>M</a:t>
            </a:r>
            <a:r>
              <a:rPr lang="pt-PT" baseline="30000" dirty="0" err="1">
                <a:sym typeface="Symbol" pitchFamily="18" charset="2"/>
              </a:rPr>
              <a:t>s</a:t>
            </a:r>
            <a:r>
              <a:rPr lang="pt-PT" baseline="-25000" dirty="0" err="1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 = </a:t>
            </a:r>
            <a:r>
              <a:rPr lang="pt-PT" dirty="0" err="1">
                <a:sym typeface="Symbol" pitchFamily="18" charset="2"/>
              </a:rPr>
              <a:t>k</a:t>
            </a:r>
            <a:r>
              <a:rPr lang="pt-PT" baseline="-25000" dirty="0" err="1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 .P</a:t>
            </a:r>
            <a:r>
              <a:rPr lang="pt-PT" baseline="-25000" dirty="0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 .Y</a:t>
            </a:r>
            <a:r>
              <a:rPr lang="pt-PT" baseline="-25000" dirty="0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  </a:t>
            </a:r>
          </a:p>
          <a:p>
            <a:pPr eaLnBrk="1" hangingPunct="1">
              <a:lnSpc>
                <a:spcPct val="140000"/>
              </a:lnSpc>
              <a:spcBef>
                <a:spcPct val="60000"/>
              </a:spcBef>
              <a:buFont typeface="Wingdings 2" pitchFamily="18" charset="2"/>
              <a:buChar char=""/>
              <a:defRPr/>
            </a:pPr>
            <a:r>
              <a:rPr lang="pt-PT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</a:t>
            </a:r>
            <a:r>
              <a:rPr lang="pt-PT" sz="2300" dirty="0" err="1">
                <a:sym typeface="Symbol" pitchFamily="18" charset="2"/>
              </a:rPr>
              <a:t>M</a:t>
            </a:r>
            <a:r>
              <a:rPr lang="pt-PT" sz="2300" baseline="30000" dirty="0" err="1">
                <a:sym typeface="Symbol" pitchFamily="18" charset="2"/>
              </a:rPr>
              <a:t>s</a:t>
            </a:r>
            <a:r>
              <a:rPr lang="pt-PT" sz="2400" baseline="-25000" dirty="0" err="1">
                <a:sym typeface="Symbol" pitchFamily="18" charset="2"/>
              </a:rPr>
              <a:t>A</a:t>
            </a:r>
            <a:r>
              <a:rPr lang="pt-PT" sz="2300" dirty="0">
                <a:sym typeface="Symbol" pitchFamily="18" charset="2"/>
              </a:rPr>
              <a:t>/ </a:t>
            </a:r>
            <a:r>
              <a:rPr lang="pt-PT" sz="2300" dirty="0" err="1">
                <a:sym typeface="Symbol" pitchFamily="18" charset="2"/>
              </a:rPr>
              <a:t>M</a:t>
            </a:r>
            <a:r>
              <a:rPr lang="pt-PT" sz="2300" baseline="30000" dirty="0" err="1">
                <a:sym typeface="Symbol" pitchFamily="18" charset="2"/>
              </a:rPr>
              <a:t>s</a:t>
            </a:r>
            <a:r>
              <a:rPr lang="pt-PT" sz="2400" baseline="-25000" dirty="0" err="1">
                <a:sym typeface="Symbol" pitchFamily="18" charset="2"/>
              </a:rPr>
              <a:t>B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300" dirty="0">
                <a:sym typeface="Symbol" pitchFamily="18" charset="2"/>
              </a:rPr>
              <a:t> = (</a:t>
            </a:r>
            <a:r>
              <a:rPr lang="pt-PT" sz="2300" dirty="0" err="1">
                <a:sym typeface="Symbol" pitchFamily="18" charset="2"/>
              </a:rPr>
              <a:t>k</a:t>
            </a:r>
            <a:r>
              <a:rPr lang="pt-PT" sz="2400" baseline="-25000" dirty="0" err="1">
                <a:sym typeface="Symbol" pitchFamily="18" charset="2"/>
              </a:rPr>
              <a:t>A</a:t>
            </a:r>
            <a:r>
              <a:rPr lang="pt-PT" sz="2300" dirty="0">
                <a:sym typeface="Symbol" pitchFamily="18" charset="2"/>
              </a:rPr>
              <a:t>/</a:t>
            </a:r>
            <a:r>
              <a:rPr lang="pt-PT" sz="2300" dirty="0" err="1">
                <a:sym typeface="Symbol" pitchFamily="18" charset="2"/>
              </a:rPr>
              <a:t>k</a:t>
            </a:r>
            <a:r>
              <a:rPr lang="pt-PT" sz="2400" baseline="-25000" dirty="0" err="1">
                <a:sym typeface="Symbol" pitchFamily="18" charset="2"/>
              </a:rPr>
              <a:t>B</a:t>
            </a:r>
            <a:r>
              <a:rPr lang="pt-PT" sz="2300" dirty="0">
                <a:sym typeface="Symbol" pitchFamily="18" charset="2"/>
              </a:rPr>
              <a:t>).(P</a:t>
            </a:r>
            <a:r>
              <a:rPr lang="pt-PT" sz="2400" baseline="-25000" dirty="0">
                <a:sym typeface="Symbol" pitchFamily="18" charset="2"/>
              </a:rPr>
              <a:t>A</a:t>
            </a:r>
            <a:r>
              <a:rPr lang="pt-PT" sz="2300" dirty="0">
                <a:sym typeface="Symbol" pitchFamily="18" charset="2"/>
              </a:rPr>
              <a:t>/P</a:t>
            </a:r>
            <a:r>
              <a:rPr lang="pt-PT" sz="2400" baseline="-25000" dirty="0">
                <a:sym typeface="Symbol" pitchFamily="18" charset="2"/>
              </a:rPr>
              <a:t>B</a:t>
            </a:r>
            <a:r>
              <a:rPr lang="pt-PT" sz="2300" dirty="0">
                <a:sym typeface="Symbol" pitchFamily="18" charset="2"/>
              </a:rPr>
              <a:t>).(Y</a:t>
            </a:r>
            <a:r>
              <a:rPr lang="pt-PT" sz="2400" baseline="-25000" dirty="0">
                <a:sym typeface="Symbol" pitchFamily="18" charset="2"/>
              </a:rPr>
              <a:t>A</a:t>
            </a:r>
            <a:r>
              <a:rPr lang="pt-PT" sz="2300" dirty="0">
                <a:sym typeface="Symbol" pitchFamily="18" charset="2"/>
              </a:rPr>
              <a:t>/Y</a:t>
            </a:r>
            <a:r>
              <a:rPr lang="pt-PT" sz="2400" baseline="-25000" dirty="0">
                <a:sym typeface="Symbol" pitchFamily="18" charset="2"/>
              </a:rPr>
              <a:t>B</a:t>
            </a:r>
            <a:r>
              <a:rPr lang="pt-PT" sz="2300" dirty="0">
                <a:sym typeface="Symbol" pitchFamily="18" charset="2"/>
              </a:rPr>
              <a:t>) </a:t>
            </a:r>
            <a:endParaRPr lang="pt-PT" sz="2300" dirty="0">
              <a:sym typeface="Mathematica1Mono" pitchFamily="18" charset="2"/>
            </a:endParaRPr>
          </a:p>
          <a:p>
            <a:pPr eaLnBrk="1" hangingPunct="1">
              <a:lnSpc>
                <a:spcPct val="140000"/>
              </a:lnSpc>
              <a:spcBef>
                <a:spcPct val="60000"/>
              </a:spcBef>
              <a:buNone/>
              <a:defRPr/>
            </a:pPr>
            <a:r>
              <a:rPr lang="pt-PT" sz="2300" dirty="0">
                <a:sym typeface="Mathematica1Mono" pitchFamily="18" charset="2"/>
              </a:rPr>
              <a:t>     </a:t>
            </a:r>
            <a:r>
              <a:rPr lang="pt-PT" sz="2300" dirty="0">
                <a:sym typeface="Symbol" pitchFamily="18" charset="2"/>
              </a:rPr>
              <a:t>(P</a:t>
            </a:r>
            <a:r>
              <a:rPr lang="pt-PT" sz="2400" baseline="-25000" dirty="0">
                <a:sym typeface="Symbol" pitchFamily="18" charset="2"/>
              </a:rPr>
              <a:t>A</a:t>
            </a:r>
            <a:r>
              <a:rPr lang="pt-PT" sz="2300" dirty="0">
                <a:sym typeface="Symbol" pitchFamily="18" charset="2"/>
              </a:rPr>
              <a:t>/P</a:t>
            </a:r>
            <a:r>
              <a:rPr lang="pt-PT" sz="2000" baseline="-25000" dirty="0">
                <a:sym typeface="Symbol" pitchFamily="18" charset="2"/>
              </a:rPr>
              <a:t>B</a:t>
            </a:r>
            <a:r>
              <a:rPr lang="pt-PT" sz="2300" dirty="0">
                <a:sym typeface="Symbol" pitchFamily="18" charset="2"/>
              </a:rPr>
              <a:t>)= ( </a:t>
            </a:r>
            <a:r>
              <a:rPr lang="pt-PT" sz="2300" dirty="0" err="1">
                <a:sym typeface="Symbol" pitchFamily="18" charset="2"/>
              </a:rPr>
              <a:t>M</a:t>
            </a:r>
            <a:r>
              <a:rPr lang="pt-PT" sz="2300" baseline="30000" dirty="0" err="1">
                <a:sym typeface="Symbol" pitchFamily="18" charset="2"/>
              </a:rPr>
              <a:t>s</a:t>
            </a:r>
            <a:r>
              <a:rPr lang="pt-PT" sz="2400" baseline="-25000" dirty="0" err="1">
                <a:sym typeface="Symbol" pitchFamily="18" charset="2"/>
              </a:rPr>
              <a:t>A</a:t>
            </a:r>
            <a:r>
              <a:rPr lang="pt-PT" sz="2300" dirty="0">
                <a:sym typeface="Symbol" pitchFamily="18" charset="2"/>
              </a:rPr>
              <a:t>/ </a:t>
            </a:r>
            <a:r>
              <a:rPr lang="pt-PT" sz="2300" dirty="0" err="1">
                <a:sym typeface="Symbol" pitchFamily="18" charset="2"/>
              </a:rPr>
              <a:t>M</a:t>
            </a:r>
            <a:r>
              <a:rPr lang="pt-PT" sz="2300" baseline="30000" dirty="0" err="1">
                <a:sym typeface="Symbol" pitchFamily="18" charset="2"/>
              </a:rPr>
              <a:t>s</a:t>
            </a:r>
            <a:r>
              <a:rPr lang="pt-PT" sz="2000" baseline="-25000" dirty="0" err="1">
                <a:sym typeface="Symbol" pitchFamily="18" charset="2"/>
              </a:rPr>
              <a:t>B</a:t>
            </a:r>
            <a:r>
              <a:rPr lang="pt-PT" sz="2300" dirty="0">
                <a:sym typeface="Symbol" pitchFamily="18" charset="2"/>
              </a:rPr>
              <a:t>) / [(</a:t>
            </a:r>
            <a:r>
              <a:rPr lang="pt-PT" sz="2300" dirty="0" err="1">
                <a:sym typeface="Symbol" pitchFamily="18" charset="2"/>
              </a:rPr>
              <a:t>k</a:t>
            </a:r>
            <a:r>
              <a:rPr lang="pt-PT" sz="2400" baseline="-25000" dirty="0" err="1">
                <a:sym typeface="Symbol" pitchFamily="18" charset="2"/>
              </a:rPr>
              <a:t>A</a:t>
            </a:r>
            <a:r>
              <a:rPr lang="pt-PT" sz="2300" dirty="0">
                <a:sym typeface="Symbol" pitchFamily="18" charset="2"/>
              </a:rPr>
              <a:t>/</a:t>
            </a:r>
            <a:r>
              <a:rPr lang="pt-PT" sz="2300" dirty="0" err="1">
                <a:sym typeface="Symbol" pitchFamily="18" charset="2"/>
              </a:rPr>
              <a:t>k</a:t>
            </a:r>
            <a:r>
              <a:rPr lang="pt-PT" sz="2000" baseline="-25000" dirty="0" err="1">
                <a:sym typeface="Symbol" pitchFamily="18" charset="2"/>
              </a:rPr>
              <a:t>B</a:t>
            </a:r>
            <a:r>
              <a:rPr lang="pt-PT" sz="2300" dirty="0">
                <a:sym typeface="Symbol" pitchFamily="18" charset="2"/>
              </a:rPr>
              <a:t>).(Y</a:t>
            </a:r>
            <a:r>
              <a:rPr lang="pt-PT" sz="2400" baseline="-25000" dirty="0">
                <a:sym typeface="Symbol" pitchFamily="18" charset="2"/>
              </a:rPr>
              <a:t>A</a:t>
            </a:r>
            <a:r>
              <a:rPr lang="pt-PT" sz="2300" dirty="0">
                <a:sym typeface="Symbol" pitchFamily="18" charset="2"/>
              </a:rPr>
              <a:t>/Y</a:t>
            </a:r>
            <a:r>
              <a:rPr lang="pt-PT" sz="2000" baseline="-25000" dirty="0">
                <a:sym typeface="Symbol" pitchFamily="18" charset="2"/>
              </a:rPr>
              <a:t>B</a:t>
            </a:r>
            <a:r>
              <a:rPr lang="pt-PT" sz="2300" dirty="0">
                <a:sym typeface="Symbol" pitchFamily="18" charset="2"/>
              </a:rPr>
              <a:t>)] </a:t>
            </a:r>
          </a:p>
          <a:p>
            <a:pPr eaLnBrk="1" hangingPunct="1">
              <a:spcBef>
                <a:spcPct val="60000"/>
              </a:spcBef>
              <a:buFont typeface="Wingdings 2" pitchFamily="18" charset="2"/>
              <a:buChar char=""/>
              <a:defRPr/>
            </a:pPr>
            <a:r>
              <a:rPr lang="pt-PT" sz="2400" dirty="0" err="1">
                <a:sym typeface="Symbol" pitchFamily="18" charset="2"/>
              </a:rPr>
              <a:t>Combining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the</a:t>
            </a:r>
            <a:r>
              <a:rPr lang="pt-PT" sz="2400" dirty="0">
                <a:sym typeface="Symbol" pitchFamily="18" charset="2"/>
              </a:rPr>
              <a:t> PPP (</a:t>
            </a:r>
            <a:r>
              <a:rPr lang="pt-PT" sz="2400" dirty="0" err="1">
                <a:sym typeface="Symbol" pitchFamily="18" charset="2"/>
              </a:rPr>
              <a:t>absolute</a:t>
            </a:r>
            <a:r>
              <a:rPr lang="pt-PT" sz="2400" dirty="0">
                <a:sym typeface="Symbol" pitchFamily="18" charset="2"/>
              </a:rPr>
              <a:t>) </a:t>
            </a:r>
            <a:r>
              <a:rPr lang="pt-PT" sz="2400" dirty="0" err="1">
                <a:sym typeface="Symbol" pitchFamily="18" charset="2"/>
              </a:rPr>
              <a:t>with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the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Quantitative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Theory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of</a:t>
            </a:r>
            <a:r>
              <a:rPr lang="pt-PT" sz="2400" dirty="0">
                <a:sym typeface="Symbol" pitchFamily="18" charset="2"/>
              </a:rPr>
              <a:t> Money, </a:t>
            </a:r>
            <a:r>
              <a:rPr lang="pt-PT" sz="2400" dirty="0" err="1">
                <a:sym typeface="Symbol" pitchFamily="18" charset="2"/>
              </a:rPr>
              <a:t>we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have</a:t>
            </a:r>
            <a:r>
              <a:rPr lang="pt-PT" sz="2400" dirty="0">
                <a:sym typeface="Symbol" pitchFamily="18" charset="2"/>
              </a:rPr>
              <a:t>:</a:t>
            </a:r>
          </a:p>
          <a:p>
            <a:pPr lvl="2" eaLnBrk="1" hangingPunct="1">
              <a:lnSpc>
                <a:spcPct val="140000"/>
              </a:lnSpc>
              <a:spcBef>
                <a:spcPct val="60000"/>
              </a:spcBef>
              <a:buNone/>
              <a:defRPr/>
            </a:pPr>
            <a:r>
              <a:rPr lang="pt-PT" dirty="0">
                <a:sym typeface="Symbol" pitchFamily="18" charset="2"/>
              </a:rPr>
              <a:t>S(b/a) = P</a:t>
            </a:r>
            <a:r>
              <a:rPr lang="pt-PT" baseline="-25000" dirty="0">
                <a:sym typeface="Symbol" pitchFamily="18" charset="2"/>
              </a:rPr>
              <a:t>A</a:t>
            </a:r>
            <a:r>
              <a:rPr lang="pt-PT" dirty="0">
                <a:sym typeface="Symbol" pitchFamily="18" charset="2"/>
              </a:rPr>
              <a:t>/P</a:t>
            </a:r>
            <a:r>
              <a:rPr lang="pt-PT" baseline="-25000" dirty="0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 = ( </a:t>
            </a:r>
            <a:r>
              <a:rPr lang="pt-PT" dirty="0" err="1">
                <a:sym typeface="Symbol" pitchFamily="18" charset="2"/>
              </a:rPr>
              <a:t>M</a:t>
            </a:r>
            <a:r>
              <a:rPr lang="pt-PT" baseline="30000" dirty="0" err="1">
                <a:sym typeface="Symbol" pitchFamily="18" charset="2"/>
              </a:rPr>
              <a:t>s</a:t>
            </a:r>
            <a:r>
              <a:rPr lang="pt-PT" baseline="-25000" dirty="0" err="1">
                <a:sym typeface="Symbol" pitchFamily="18" charset="2"/>
              </a:rPr>
              <a:t>A</a:t>
            </a:r>
            <a:r>
              <a:rPr lang="pt-PT" dirty="0">
                <a:sym typeface="Symbol" pitchFamily="18" charset="2"/>
              </a:rPr>
              <a:t>/ </a:t>
            </a:r>
            <a:r>
              <a:rPr lang="pt-PT" dirty="0" err="1">
                <a:sym typeface="Symbol" pitchFamily="18" charset="2"/>
              </a:rPr>
              <a:t>M</a:t>
            </a:r>
            <a:r>
              <a:rPr lang="pt-PT" baseline="30000" dirty="0" err="1">
                <a:sym typeface="Symbol" pitchFamily="18" charset="2"/>
              </a:rPr>
              <a:t>s</a:t>
            </a:r>
            <a:r>
              <a:rPr lang="pt-PT" baseline="-25000" dirty="0" err="1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) / [(</a:t>
            </a:r>
            <a:r>
              <a:rPr lang="pt-PT" dirty="0" err="1">
                <a:sym typeface="Symbol" pitchFamily="18" charset="2"/>
              </a:rPr>
              <a:t>k</a:t>
            </a:r>
            <a:r>
              <a:rPr lang="pt-PT" baseline="-25000" dirty="0" err="1">
                <a:sym typeface="Symbol" pitchFamily="18" charset="2"/>
              </a:rPr>
              <a:t>A</a:t>
            </a:r>
            <a:r>
              <a:rPr lang="pt-PT" dirty="0">
                <a:sym typeface="Symbol" pitchFamily="18" charset="2"/>
              </a:rPr>
              <a:t>/</a:t>
            </a:r>
            <a:r>
              <a:rPr lang="pt-PT" dirty="0" err="1">
                <a:sym typeface="Symbol" pitchFamily="18" charset="2"/>
              </a:rPr>
              <a:t>k</a:t>
            </a:r>
            <a:r>
              <a:rPr lang="pt-PT" baseline="-25000" dirty="0" err="1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).(Y</a:t>
            </a:r>
            <a:r>
              <a:rPr lang="pt-PT" baseline="-25000" dirty="0">
                <a:sym typeface="Symbol" pitchFamily="18" charset="2"/>
              </a:rPr>
              <a:t>A</a:t>
            </a:r>
            <a:r>
              <a:rPr lang="pt-PT" dirty="0">
                <a:sym typeface="Symbol" pitchFamily="18" charset="2"/>
              </a:rPr>
              <a:t>/Y</a:t>
            </a:r>
            <a:r>
              <a:rPr lang="pt-PT" baseline="-25000" dirty="0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)]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PT" u="sng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7000F6A-579C-463C-B699-2721A390251E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BE906-6EF3-4C93-8EE0-63119021BCAB}" type="slidenum">
              <a:rPr lang="pt-PT"/>
              <a:pPr>
                <a:defRPr/>
              </a:pPr>
              <a:t>19</a:t>
            </a:fld>
            <a:endParaRPr lang="pt-PT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25"/>
            <a:ext cx="7772400" cy="5591175"/>
          </a:xfrm>
        </p:spPr>
        <p:txBody>
          <a:bodyPr/>
          <a:lstStyle/>
          <a:p>
            <a:pPr eaLnBrk="1" hangingPunct="1">
              <a:lnSpc>
                <a:spcPct val="140000"/>
              </a:lnSpc>
              <a:spcBef>
                <a:spcPct val="60000"/>
              </a:spcBef>
              <a:buFont typeface="Wingdings 2" pitchFamily="18" charset="2"/>
              <a:buChar char=""/>
            </a:pPr>
            <a:r>
              <a:rPr lang="pt-PT" dirty="0">
                <a:sym typeface="Symbol" pitchFamily="18" charset="2"/>
              </a:rPr>
              <a:t>S(b/a) = P</a:t>
            </a:r>
            <a:r>
              <a:rPr lang="pt-PT" baseline="-25000" dirty="0">
                <a:sym typeface="Symbol" pitchFamily="18" charset="2"/>
              </a:rPr>
              <a:t>A</a:t>
            </a:r>
            <a:r>
              <a:rPr lang="pt-PT" dirty="0">
                <a:sym typeface="Symbol" pitchFamily="18" charset="2"/>
              </a:rPr>
              <a:t>/P</a:t>
            </a:r>
            <a:r>
              <a:rPr lang="pt-PT" sz="2800" baseline="-25000" dirty="0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 = ( </a:t>
            </a:r>
            <a:r>
              <a:rPr lang="pt-PT" dirty="0" err="1">
                <a:sym typeface="Symbol" pitchFamily="18" charset="2"/>
              </a:rPr>
              <a:t>M</a:t>
            </a:r>
            <a:r>
              <a:rPr lang="pt-PT" baseline="30000" dirty="0" err="1">
                <a:sym typeface="Symbol" pitchFamily="18" charset="2"/>
              </a:rPr>
              <a:t>s</a:t>
            </a:r>
            <a:r>
              <a:rPr lang="pt-PT" baseline="-25000" dirty="0" err="1">
                <a:sym typeface="Symbol" pitchFamily="18" charset="2"/>
              </a:rPr>
              <a:t>A</a:t>
            </a:r>
            <a:r>
              <a:rPr lang="pt-PT" dirty="0">
                <a:sym typeface="Symbol" pitchFamily="18" charset="2"/>
              </a:rPr>
              <a:t>/ </a:t>
            </a:r>
            <a:r>
              <a:rPr lang="pt-PT" dirty="0" err="1">
                <a:sym typeface="Symbol" pitchFamily="18" charset="2"/>
              </a:rPr>
              <a:t>M</a:t>
            </a:r>
            <a:r>
              <a:rPr lang="pt-PT" baseline="30000" dirty="0" err="1">
                <a:sym typeface="Symbol" pitchFamily="18" charset="2"/>
              </a:rPr>
              <a:t>s</a:t>
            </a:r>
            <a:r>
              <a:rPr lang="pt-PT" sz="2800" baseline="-25000" dirty="0" err="1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) / [(</a:t>
            </a:r>
            <a:r>
              <a:rPr lang="pt-PT" dirty="0" err="1">
                <a:sym typeface="Symbol" pitchFamily="18" charset="2"/>
              </a:rPr>
              <a:t>k</a:t>
            </a:r>
            <a:r>
              <a:rPr lang="pt-PT" baseline="-25000" dirty="0" err="1">
                <a:sym typeface="Symbol" pitchFamily="18" charset="2"/>
              </a:rPr>
              <a:t>A</a:t>
            </a:r>
            <a:r>
              <a:rPr lang="pt-PT" dirty="0">
                <a:sym typeface="Symbol" pitchFamily="18" charset="2"/>
              </a:rPr>
              <a:t>/</a:t>
            </a:r>
            <a:r>
              <a:rPr lang="pt-PT" dirty="0" err="1">
                <a:sym typeface="Symbol" pitchFamily="18" charset="2"/>
              </a:rPr>
              <a:t>k</a:t>
            </a:r>
            <a:r>
              <a:rPr lang="pt-PT" sz="2800" baseline="-25000" dirty="0" err="1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).(Y</a:t>
            </a:r>
            <a:r>
              <a:rPr lang="pt-PT" baseline="-25000" dirty="0">
                <a:sym typeface="Symbol" pitchFamily="18" charset="2"/>
              </a:rPr>
              <a:t>A</a:t>
            </a:r>
            <a:r>
              <a:rPr lang="pt-PT" dirty="0">
                <a:sym typeface="Symbol" pitchFamily="18" charset="2"/>
              </a:rPr>
              <a:t>/Y</a:t>
            </a:r>
            <a:r>
              <a:rPr lang="pt-PT" sz="2800" baseline="-25000" dirty="0">
                <a:sym typeface="Symbol" pitchFamily="18" charset="2"/>
              </a:rPr>
              <a:t>B</a:t>
            </a:r>
            <a:r>
              <a:rPr lang="pt-PT" dirty="0">
                <a:sym typeface="Symbol" pitchFamily="18" charset="2"/>
              </a:rPr>
              <a:t>)]</a:t>
            </a:r>
          </a:p>
          <a:p>
            <a:pPr eaLnBrk="1" hangingPunct="1">
              <a:spcBef>
                <a:spcPct val="60000"/>
              </a:spcBef>
              <a:buFont typeface="Wingdings 2" pitchFamily="18" charset="2"/>
              <a:buChar char=""/>
            </a:pPr>
            <a:r>
              <a:rPr lang="pt-PT" dirty="0">
                <a:sym typeface="Symbol" pitchFamily="18" charset="2"/>
              </a:rPr>
              <a:t> </a:t>
            </a:r>
            <a:r>
              <a:rPr lang="pt-PT" sz="2400" dirty="0" err="1">
                <a:sym typeface="Symbol" pitchFamily="18" charset="2"/>
              </a:rPr>
              <a:t>Determinants</a:t>
            </a:r>
            <a:r>
              <a:rPr lang="pt-PT" sz="2400" dirty="0">
                <a:sym typeface="Symbol" pitchFamily="18" charset="2"/>
              </a:rPr>
              <a:t> of the </a:t>
            </a:r>
            <a:r>
              <a:rPr lang="pt-PT" sz="2400" dirty="0" err="1">
                <a:sym typeface="Symbol" pitchFamily="18" charset="2"/>
              </a:rPr>
              <a:t>appreciation</a:t>
            </a:r>
            <a:r>
              <a:rPr lang="pt-PT" sz="2400" dirty="0">
                <a:sym typeface="Symbol" pitchFamily="18" charset="2"/>
              </a:rPr>
              <a:t> of </a:t>
            </a:r>
            <a:r>
              <a:rPr lang="pt-PT" sz="2400" dirty="0" err="1">
                <a:sym typeface="Symbol" pitchFamily="18" charset="2"/>
              </a:rPr>
              <a:t>currency</a:t>
            </a:r>
            <a:r>
              <a:rPr lang="pt-PT" sz="2400" dirty="0">
                <a:sym typeface="Symbol" pitchFamily="18" charset="2"/>
              </a:rPr>
              <a:t> </a:t>
            </a:r>
            <a:r>
              <a:rPr lang="pt-PT" sz="2400" i="1" dirty="0">
                <a:sym typeface="Symbol" pitchFamily="18" charset="2"/>
              </a:rPr>
              <a:t>a</a:t>
            </a:r>
            <a:r>
              <a:rPr lang="pt-PT" sz="2400" dirty="0">
                <a:sym typeface="Symbol" pitchFamily="18" charset="2"/>
              </a:rPr>
              <a:t> in the LR (</a:t>
            </a:r>
            <a:r>
              <a:rPr lang="pt-PT" sz="2200" dirty="0" err="1">
                <a:latin typeface="High Tower Text" pitchFamily="18" charset="0"/>
                <a:cs typeface="Latha" pitchFamily="2"/>
                <a:sym typeface="Symbol" pitchFamily="18" charset="2"/>
              </a:rPr>
              <a:t>what</a:t>
            </a:r>
            <a:r>
              <a:rPr lang="pt-PT" sz="2200" dirty="0">
                <a:latin typeface="High Tower Text" pitchFamily="18" charset="0"/>
                <a:cs typeface="Latha" pitchFamily="2"/>
                <a:sym typeface="Symbol" pitchFamily="18" charset="2"/>
              </a:rPr>
              <a:t> </a:t>
            </a:r>
            <a:r>
              <a:rPr lang="pt-PT" sz="2200" dirty="0" err="1">
                <a:latin typeface="High Tower Text" pitchFamily="18" charset="0"/>
                <a:cs typeface="Latha" pitchFamily="2"/>
                <a:sym typeface="Symbol" pitchFamily="18" charset="2"/>
              </a:rPr>
              <a:t>is</a:t>
            </a:r>
            <a:r>
              <a:rPr lang="pt-PT" sz="2200" dirty="0">
                <a:latin typeface="High Tower Text" pitchFamily="18" charset="0"/>
                <a:cs typeface="Latha" pitchFamily="2"/>
                <a:sym typeface="Symbol" pitchFamily="18" charset="2"/>
              </a:rPr>
              <a:t> </a:t>
            </a:r>
            <a:r>
              <a:rPr lang="pt-PT" sz="2200" dirty="0" err="1">
                <a:latin typeface="High Tower Text" pitchFamily="18" charset="0"/>
                <a:cs typeface="Latha" pitchFamily="2"/>
                <a:sym typeface="Symbol" pitchFamily="18" charset="2"/>
              </a:rPr>
              <a:t>behind</a:t>
            </a:r>
            <a:r>
              <a:rPr lang="pt-PT" sz="2200" dirty="0">
                <a:latin typeface="High Tower Text" pitchFamily="18" charset="0"/>
                <a:cs typeface="Latha" pitchFamily="2"/>
                <a:sym typeface="Symbol" pitchFamily="18" charset="2"/>
              </a:rPr>
              <a:t> the </a:t>
            </a:r>
            <a:r>
              <a:rPr lang="pt-PT" sz="2200" dirty="0" err="1">
                <a:latin typeface="High Tower Text" pitchFamily="18" charset="0"/>
                <a:cs typeface="Latha" pitchFamily="2"/>
                <a:sym typeface="Symbol" pitchFamily="18" charset="2"/>
              </a:rPr>
              <a:t>lower</a:t>
            </a:r>
            <a:r>
              <a:rPr lang="pt-PT" sz="2200" dirty="0">
                <a:latin typeface="High Tower Text" pitchFamily="18" charset="0"/>
                <a:cs typeface="Latha" pitchFamily="2"/>
                <a:sym typeface="Symbol" pitchFamily="18" charset="2"/>
              </a:rPr>
              <a:t> </a:t>
            </a:r>
            <a:r>
              <a:rPr lang="pt-PT" sz="2200" dirty="0" err="1">
                <a:latin typeface="High Tower Text" pitchFamily="18" charset="0"/>
                <a:cs typeface="Latha" pitchFamily="2"/>
                <a:sym typeface="Symbol" pitchFamily="18" charset="2"/>
              </a:rPr>
              <a:t>increase</a:t>
            </a:r>
            <a:r>
              <a:rPr lang="pt-PT" sz="2200" dirty="0">
                <a:latin typeface="High Tower Text" pitchFamily="18" charset="0"/>
                <a:cs typeface="Latha" pitchFamily="2"/>
                <a:sym typeface="Symbol" pitchFamily="18" charset="2"/>
              </a:rPr>
              <a:t> in </a:t>
            </a:r>
            <a:r>
              <a:rPr lang="pt-PT" sz="2200" dirty="0" err="1">
                <a:latin typeface="High Tower Text" pitchFamily="18" charset="0"/>
                <a:cs typeface="Latha" pitchFamily="2"/>
                <a:sym typeface="Symbol" pitchFamily="18" charset="2"/>
              </a:rPr>
              <a:t>relative</a:t>
            </a:r>
            <a:r>
              <a:rPr lang="pt-PT" sz="2200" dirty="0">
                <a:latin typeface="High Tower Text" pitchFamily="18" charset="0"/>
                <a:cs typeface="Latha" pitchFamily="2"/>
                <a:sym typeface="Symbol" pitchFamily="18" charset="2"/>
              </a:rPr>
              <a:t> </a:t>
            </a:r>
            <a:r>
              <a:rPr lang="pt-PT" sz="2200" dirty="0" err="1">
                <a:latin typeface="High Tower Text" pitchFamily="18" charset="0"/>
                <a:cs typeface="Latha" pitchFamily="2"/>
                <a:sym typeface="Symbol" pitchFamily="18" charset="2"/>
              </a:rPr>
              <a:t>prices</a:t>
            </a:r>
            <a:r>
              <a:rPr lang="pt-PT" sz="2200" dirty="0">
                <a:latin typeface="High Tower Text" pitchFamily="18" charset="0"/>
                <a:cs typeface="Latha" pitchFamily="2"/>
                <a:sym typeface="Symbol" pitchFamily="18" charset="2"/>
              </a:rPr>
              <a:t>):</a:t>
            </a:r>
            <a:endParaRPr lang="pt-PT" sz="2400" dirty="0">
              <a:sym typeface="Symbol" pitchFamily="18" charset="2"/>
            </a:endParaRPr>
          </a:p>
          <a:p>
            <a:pPr lvl="1" eaLnBrk="1" hangingPunct="1">
              <a:spcBef>
                <a:spcPts val="1200"/>
              </a:spcBef>
              <a:buFont typeface="Wingdings 2" pitchFamily="18" charset="2"/>
              <a:buChar char=""/>
            </a:pPr>
            <a:r>
              <a:rPr lang="pt-PT" sz="2200" dirty="0" err="1">
                <a:sym typeface="Symbol" pitchFamily="18" charset="2"/>
              </a:rPr>
              <a:t>Lower</a:t>
            </a:r>
            <a:r>
              <a:rPr lang="pt-PT" sz="2200" dirty="0">
                <a:sym typeface="Symbol" pitchFamily="18" charset="2"/>
              </a:rPr>
              <a:t> </a:t>
            </a:r>
            <a:r>
              <a:rPr lang="pt-PT" sz="2200" dirty="0" err="1">
                <a:sym typeface="Symbol" pitchFamily="18" charset="2"/>
              </a:rPr>
              <a:t>growth</a:t>
            </a:r>
            <a:r>
              <a:rPr lang="pt-PT" sz="2200" dirty="0">
                <a:sym typeface="Symbol" pitchFamily="18" charset="2"/>
              </a:rPr>
              <a:t> </a:t>
            </a:r>
            <a:r>
              <a:rPr lang="pt-PT" sz="2200" dirty="0" err="1">
                <a:sym typeface="Symbol" pitchFamily="18" charset="2"/>
              </a:rPr>
              <a:t>of</a:t>
            </a:r>
            <a:r>
              <a:rPr lang="pt-PT" sz="2200" dirty="0">
                <a:sym typeface="Symbol" pitchFamily="18" charset="2"/>
              </a:rPr>
              <a:t> </a:t>
            </a:r>
            <a:r>
              <a:rPr lang="pt-PT" sz="2200" dirty="0" err="1">
                <a:sym typeface="Symbol" pitchFamily="18" charset="2"/>
              </a:rPr>
              <a:t>the</a:t>
            </a:r>
            <a:r>
              <a:rPr lang="pt-PT" sz="2200" dirty="0">
                <a:sym typeface="Symbol" pitchFamily="18" charset="2"/>
              </a:rPr>
              <a:t> </a:t>
            </a:r>
            <a:r>
              <a:rPr lang="pt-PT" sz="2200" dirty="0" err="1">
                <a:sym typeface="Symbol" pitchFamily="18" charset="2"/>
              </a:rPr>
              <a:t>money</a:t>
            </a:r>
            <a:r>
              <a:rPr lang="pt-PT" sz="2200" dirty="0">
                <a:sym typeface="Symbol" pitchFamily="18" charset="2"/>
              </a:rPr>
              <a:t> stock. </a:t>
            </a:r>
          </a:p>
          <a:p>
            <a:pPr lvl="1" eaLnBrk="1" hangingPunct="1">
              <a:spcBef>
                <a:spcPts val="588"/>
              </a:spcBef>
              <a:buFont typeface="Wingdings 2" pitchFamily="18" charset="2"/>
              <a:buChar char=""/>
            </a:pPr>
            <a:r>
              <a:rPr lang="pt-PT" sz="2200" dirty="0" err="1">
                <a:sym typeface="Symbol" pitchFamily="18" charset="2"/>
              </a:rPr>
              <a:t>Larger</a:t>
            </a:r>
            <a:r>
              <a:rPr lang="pt-PT" sz="2200" dirty="0">
                <a:sym typeface="Symbol" pitchFamily="18" charset="2"/>
              </a:rPr>
              <a:t> </a:t>
            </a:r>
            <a:r>
              <a:rPr lang="pt-PT" sz="2200" dirty="0" err="1">
                <a:sym typeface="Symbol" pitchFamily="18" charset="2"/>
              </a:rPr>
              <a:t>growth</a:t>
            </a:r>
            <a:r>
              <a:rPr lang="pt-PT" sz="2200" dirty="0">
                <a:sym typeface="Symbol" pitchFamily="18" charset="2"/>
              </a:rPr>
              <a:t> </a:t>
            </a:r>
            <a:r>
              <a:rPr lang="pt-PT" sz="2200" dirty="0" err="1">
                <a:sym typeface="Symbol" pitchFamily="18" charset="2"/>
              </a:rPr>
              <a:t>of</a:t>
            </a:r>
            <a:r>
              <a:rPr lang="pt-PT" sz="2200" dirty="0">
                <a:sym typeface="Symbol" pitchFamily="18" charset="2"/>
              </a:rPr>
              <a:t> </a:t>
            </a:r>
            <a:r>
              <a:rPr lang="pt-PT" sz="2200" dirty="0" err="1">
                <a:sym typeface="Symbol" pitchFamily="18" charset="2"/>
              </a:rPr>
              <a:t>the</a:t>
            </a:r>
            <a:r>
              <a:rPr lang="pt-PT" sz="2200" dirty="0">
                <a:sym typeface="Symbol" pitchFamily="18" charset="2"/>
              </a:rPr>
              <a:t> real output. </a:t>
            </a:r>
          </a:p>
          <a:p>
            <a:pPr lvl="1" eaLnBrk="1" hangingPunct="1">
              <a:spcBef>
                <a:spcPts val="588"/>
              </a:spcBef>
              <a:buFont typeface="Wingdings 2" pitchFamily="18" charset="2"/>
              <a:buChar char=""/>
            </a:pPr>
            <a:r>
              <a:rPr lang="pt-PT" sz="2200" dirty="0" err="1">
                <a:sym typeface="Symbol" pitchFamily="18" charset="2"/>
              </a:rPr>
              <a:t>Increase</a:t>
            </a:r>
            <a:r>
              <a:rPr lang="pt-PT" sz="2200" dirty="0">
                <a:sym typeface="Symbol" pitchFamily="18" charset="2"/>
              </a:rPr>
              <a:t> in the ratio (</a:t>
            </a:r>
            <a:r>
              <a:rPr lang="pt-PT" sz="2200" dirty="0" err="1">
                <a:sym typeface="Symbol" pitchFamily="18" charset="2"/>
              </a:rPr>
              <a:t>k</a:t>
            </a:r>
            <a:r>
              <a:rPr lang="pt-PT" sz="2000" baseline="-25000" dirty="0" err="1">
                <a:sym typeface="Symbol" pitchFamily="18" charset="2"/>
              </a:rPr>
              <a:t>A</a:t>
            </a:r>
            <a:r>
              <a:rPr lang="pt-PT" sz="2200" dirty="0">
                <a:sym typeface="Symbol" pitchFamily="18" charset="2"/>
              </a:rPr>
              <a:t>/</a:t>
            </a:r>
            <a:r>
              <a:rPr lang="pt-PT" sz="2200" dirty="0" err="1">
                <a:sym typeface="Symbol" pitchFamily="18" charset="2"/>
              </a:rPr>
              <a:t>k</a:t>
            </a:r>
            <a:r>
              <a:rPr lang="pt-PT" sz="2000" baseline="-25000" dirty="0" err="1">
                <a:sym typeface="Symbol" pitchFamily="18" charset="2"/>
              </a:rPr>
              <a:t>B</a:t>
            </a:r>
            <a:r>
              <a:rPr lang="pt-PT" sz="2200" dirty="0">
                <a:sym typeface="Symbol" pitchFamily="18" charset="2"/>
              </a:rPr>
              <a:t>).</a:t>
            </a:r>
          </a:p>
          <a:p>
            <a:pPr eaLnBrk="1" hangingPunct="1">
              <a:spcBef>
                <a:spcPts val="588"/>
              </a:spcBef>
              <a:buFont typeface="Wingdings 2" pitchFamily="18" charset="2"/>
              <a:buChar char=""/>
            </a:pPr>
            <a:r>
              <a:rPr lang="pt-PT" sz="2400" dirty="0">
                <a:sym typeface="Symbol" pitchFamily="18" charset="2"/>
              </a:rPr>
              <a:t>Some </a:t>
            </a:r>
            <a:r>
              <a:rPr lang="pt-PT" sz="2400" dirty="0" err="1">
                <a:sym typeface="Symbol" pitchFamily="18" charset="2"/>
              </a:rPr>
              <a:t>elasticities</a:t>
            </a:r>
            <a:r>
              <a:rPr lang="pt-PT" sz="2400" dirty="0">
                <a:sym typeface="Symbol" pitchFamily="18" charset="2"/>
              </a:rPr>
              <a:t> = 1. </a:t>
            </a:r>
          </a:p>
          <a:p>
            <a:pPr lvl="1" eaLnBrk="1" hangingPunct="1">
              <a:spcBef>
                <a:spcPts val="588"/>
              </a:spcBef>
              <a:buFont typeface="Wingdings 2" pitchFamily="18" charset="2"/>
              <a:buChar char=""/>
            </a:pPr>
            <a:r>
              <a:rPr lang="pt-PT" sz="2200" dirty="0" err="1">
                <a:sym typeface="Symbol" pitchFamily="18" charset="2"/>
              </a:rPr>
              <a:t>With</a:t>
            </a:r>
            <a:r>
              <a:rPr lang="pt-PT" sz="2200" dirty="0">
                <a:sym typeface="Symbol" pitchFamily="18" charset="2"/>
              </a:rPr>
              <a:t> </a:t>
            </a:r>
            <a:r>
              <a:rPr lang="pt-PT" sz="2200" dirty="0" err="1">
                <a:sym typeface="Symbol" pitchFamily="18" charset="2"/>
              </a:rPr>
              <a:t>everything</a:t>
            </a:r>
            <a:r>
              <a:rPr lang="pt-PT" sz="2200" dirty="0">
                <a:sym typeface="Symbol" pitchFamily="18" charset="2"/>
              </a:rPr>
              <a:t> </a:t>
            </a:r>
            <a:r>
              <a:rPr lang="pt-PT" sz="2200" dirty="0" err="1">
                <a:sym typeface="Symbol" pitchFamily="18" charset="2"/>
              </a:rPr>
              <a:t>else</a:t>
            </a:r>
            <a:r>
              <a:rPr lang="pt-PT" sz="2200" dirty="0">
                <a:sym typeface="Symbol" pitchFamily="18" charset="2"/>
              </a:rPr>
              <a:t> </a:t>
            </a:r>
            <a:r>
              <a:rPr lang="pt-PT" sz="2200" dirty="0" err="1">
                <a:sym typeface="Symbol" pitchFamily="18" charset="2"/>
              </a:rPr>
              <a:t>constant</a:t>
            </a:r>
            <a:r>
              <a:rPr lang="pt-PT" sz="2200" dirty="0">
                <a:sym typeface="Symbol" pitchFamily="18" charset="2"/>
              </a:rPr>
              <a:t>, </a:t>
            </a:r>
          </a:p>
          <a:p>
            <a:pPr lvl="2" eaLnBrk="1" hangingPunct="1">
              <a:spcBef>
                <a:spcPts val="588"/>
              </a:spcBef>
              <a:buFont typeface="Wingdings 2" pitchFamily="18" charset="2"/>
              <a:buChar char=""/>
            </a:pPr>
            <a:r>
              <a:rPr lang="pt-PT" sz="1800" dirty="0">
                <a:sym typeface="Symbol" pitchFamily="18" charset="2"/>
              </a:rPr>
              <a:t>1% </a:t>
            </a:r>
            <a:r>
              <a:rPr lang="pt-PT" sz="1800" dirty="0" err="1">
                <a:sym typeface="Symbol" pitchFamily="18" charset="2"/>
              </a:rPr>
              <a:t>increase</a:t>
            </a:r>
            <a:r>
              <a:rPr lang="pt-PT" sz="1800" dirty="0">
                <a:sym typeface="Symbol" pitchFamily="18" charset="2"/>
              </a:rPr>
              <a:t> in </a:t>
            </a:r>
            <a:r>
              <a:rPr lang="pt-PT" sz="1800" dirty="0" err="1">
                <a:sym typeface="Symbol" pitchFamily="18" charset="2"/>
              </a:rPr>
              <a:t>M</a:t>
            </a:r>
            <a:r>
              <a:rPr lang="pt-PT" sz="1600" baseline="30000" dirty="0" err="1">
                <a:sym typeface="Symbol" pitchFamily="18" charset="2"/>
              </a:rPr>
              <a:t>s</a:t>
            </a:r>
            <a:r>
              <a:rPr lang="pt-PT" sz="1600" baseline="-25000" dirty="0" err="1">
                <a:sym typeface="Symbol" pitchFamily="18" charset="2"/>
              </a:rPr>
              <a:t>A</a:t>
            </a:r>
            <a:r>
              <a:rPr lang="pt-PT" sz="1600" baseline="30000" dirty="0">
                <a:sym typeface="Symbol" pitchFamily="18" charset="2"/>
              </a:rPr>
              <a:t>  </a:t>
            </a:r>
            <a:r>
              <a:rPr lang="pt-PT" sz="1600" dirty="0">
                <a:sym typeface="Wingdings" pitchFamily="2" charset="2"/>
              </a:rPr>
              <a:t> </a:t>
            </a:r>
            <a:r>
              <a:rPr lang="pt-PT" sz="1800" dirty="0">
                <a:sym typeface="Symbol" pitchFamily="18" charset="2"/>
              </a:rPr>
              <a:t>1% </a:t>
            </a:r>
            <a:r>
              <a:rPr lang="en-US" sz="1800" dirty="0">
                <a:sym typeface="Symbol" pitchFamily="18" charset="2"/>
              </a:rPr>
              <a:t>depreciation of the domestic </a:t>
            </a:r>
            <a:r>
              <a:rPr lang="en-US" sz="1800" dirty="0" smtClean="0">
                <a:sym typeface="Symbol" pitchFamily="18" charset="2"/>
              </a:rPr>
              <a:t>currency (A)</a:t>
            </a:r>
            <a:endParaRPr lang="pt-PT" sz="1800" dirty="0">
              <a:sym typeface="Symbol" pitchFamily="18" charset="2"/>
            </a:endParaRPr>
          </a:p>
          <a:p>
            <a:pPr lvl="2" eaLnBrk="1" hangingPunct="1">
              <a:spcBef>
                <a:spcPts val="588"/>
              </a:spcBef>
              <a:buFont typeface="Wingdings 2" pitchFamily="18" charset="2"/>
              <a:buChar char=""/>
            </a:pPr>
            <a:r>
              <a:rPr lang="pt-PT" sz="1800" dirty="0">
                <a:sym typeface="Symbol" pitchFamily="18" charset="2"/>
              </a:rPr>
              <a:t>1% </a:t>
            </a:r>
            <a:r>
              <a:rPr lang="pt-PT" sz="1800" dirty="0" err="1">
                <a:sym typeface="Symbol" pitchFamily="18" charset="2"/>
              </a:rPr>
              <a:t>increase</a:t>
            </a:r>
            <a:r>
              <a:rPr lang="pt-PT" sz="1800" dirty="0">
                <a:sym typeface="Symbol" pitchFamily="18" charset="2"/>
              </a:rPr>
              <a:t> in </a:t>
            </a:r>
            <a:r>
              <a:rPr lang="pt-PT" sz="1800" dirty="0" err="1">
                <a:sym typeface="Symbol" pitchFamily="18" charset="2"/>
              </a:rPr>
              <a:t>M</a:t>
            </a:r>
            <a:r>
              <a:rPr lang="pt-PT" sz="1800" baseline="30000" dirty="0" err="1">
                <a:sym typeface="Symbol" pitchFamily="18" charset="2"/>
              </a:rPr>
              <a:t>s</a:t>
            </a:r>
            <a:r>
              <a:rPr lang="pt-PT" sz="1800" baseline="-25000" dirty="0" err="1">
                <a:sym typeface="Symbol" pitchFamily="18" charset="2"/>
              </a:rPr>
              <a:t>B</a:t>
            </a:r>
            <a:r>
              <a:rPr lang="pt-PT" sz="1800" baseline="30000" dirty="0">
                <a:sym typeface="Symbol" pitchFamily="18" charset="2"/>
              </a:rPr>
              <a:t> </a:t>
            </a:r>
            <a:r>
              <a:rPr lang="pt-PT" sz="1600" dirty="0">
                <a:sym typeface="Wingdings" pitchFamily="2" charset="2"/>
              </a:rPr>
              <a:t></a:t>
            </a:r>
            <a:r>
              <a:rPr lang="pt-PT" sz="1800" dirty="0">
                <a:sym typeface="Wingdings" pitchFamily="2" charset="2"/>
              </a:rPr>
              <a:t> </a:t>
            </a:r>
            <a:r>
              <a:rPr lang="pt-PT" sz="1800" dirty="0">
                <a:sym typeface="Symbol" pitchFamily="18" charset="2"/>
              </a:rPr>
              <a:t>1% </a:t>
            </a:r>
            <a:r>
              <a:rPr lang="en-US" sz="1800" dirty="0">
                <a:sym typeface="Symbol" pitchFamily="18" charset="2"/>
              </a:rPr>
              <a:t>appreciation of the domestic </a:t>
            </a:r>
            <a:r>
              <a:rPr lang="en-US" sz="1800" dirty="0">
                <a:sym typeface="Symbol" pitchFamily="18" charset="2"/>
              </a:rPr>
              <a:t>currency (A)</a:t>
            </a:r>
            <a:endParaRPr lang="pt-PT" sz="1800" dirty="0">
              <a:sym typeface="Symbol" pitchFamily="18" charset="2"/>
            </a:endParaRPr>
          </a:p>
          <a:p>
            <a:pPr lvl="2" eaLnBrk="1" hangingPunct="1">
              <a:spcBef>
                <a:spcPts val="588"/>
              </a:spcBef>
              <a:buFont typeface="Wingdings 2" pitchFamily="18" charset="2"/>
              <a:buChar char=""/>
            </a:pPr>
            <a:r>
              <a:rPr lang="pt-PT" sz="1800" dirty="0">
                <a:sym typeface="Symbol" pitchFamily="18" charset="2"/>
              </a:rPr>
              <a:t>1% </a:t>
            </a:r>
            <a:r>
              <a:rPr lang="pt-PT" sz="1800" dirty="0" err="1">
                <a:sym typeface="Symbol" pitchFamily="18" charset="2"/>
              </a:rPr>
              <a:t>increase</a:t>
            </a:r>
            <a:r>
              <a:rPr lang="pt-PT" sz="1800" dirty="0">
                <a:sym typeface="Symbol" pitchFamily="18" charset="2"/>
              </a:rPr>
              <a:t> in Y</a:t>
            </a:r>
            <a:r>
              <a:rPr lang="pt-PT" sz="1800" baseline="-25000" dirty="0">
                <a:sym typeface="Symbol" pitchFamily="18" charset="2"/>
              </a:rPr>
              <a:t>A</a:t>
            </a:r>
            <a:r>
              <a:rPr lang="pt-PT" sz="1800" dirty="0">
                <a:sym typeface="Symbol" pitchFamily="18" charset="2"/>
              </a:rPr>
              <a:t> </a:t>
            </a:r>
            <a:r>
              <a:rPr lang="pt-PT" sz="1600" dirty="0">
                <a:sym typeface="Wingdings" pitchFamily="2" charset="2"/>
              </a:rPr>
              <a:t> </a:t>
            </a:r>
            <a:r>
              <a:rPr lang="pt-PT" sz="1800" dirty="0">
                <a:sym typeface="Symbol" pitchFamily="18" charset="2"/>
              </a:rPr>
              <a:t>1% </a:t>
            </a:r>
            <a:r>
              <a:rPr lang="en-US" sz="1800" dirty="0">
                <a:sym typeface="Symbol" pitchFamily="18" charset="2"/>
              </a:rPr>
              <a:t>appreciation of the domestic </a:t>
            </a:r>
            <a:r>
              <a:rPr lang="en-US" sz="1800" dirty="0">
                <a:sym typeface="Symbol" pitchFamily="18" charset="2"/>
              </a:rPr>
              <a:t>currency (A)</a:t>
            </a:r>
            <a:endParaRPr lang="pt-PT" sz="1800" dirty="0">
              <a:sym typeface="Symbol" pitchFamily="18" charset="2"/>
            </a:endParaRPr>
          </a:p>
          <a:p>
            <a:pPr lvl="2" eaLnBrk="1" hangingPunct="1">
              <a:spcBef>
                <a:spcPts val="588"/>
              </a:spcBef>
              <a:buFont typeface="Wingdings 2" pitchFamily="18" charset="2"/>
              <a:buChar char=""/>
            </a:pPr>
            <a:r>
              <a:rPr lang="pt-PT" sz="1800" dirty="0">
                <a:sym typeface="Symbol" pitchFamily="18" charset="2"/>
              </a:rPr>
              <a:t>1% </a:t>
            </a:r>
            <a:r>
              <a:rPr lang="pt-PT" sz="1800" dirty="0" err="1">
                <a:sym typeface="Symbol" pitchFamily="18" charset="2"/>
              </a:rPr>
              <a:t>increase</a:t>
            </a:r>
            <a:r>
              <a:rPr lang="pt-PT" sz="1800" dirty="0">
                <a:sym typeface="Symbol" pitchFamily="18" charset="2"/>
              </a:rPr>
              <a:t> in Y</a:t>
            </a:r>
            <a:r>
              <a:rPr lang="pt-PT" sz="1800" baseline="-25000" dirty="0">
                <a:sym typeface="Symbol" pitchFamily="18" charset="2"/>
              </a:rPr>
              <a:t>B</a:t>
            </a:r>
            <a:r>
              <a:rPr lang="pt-PT" sz="1800" dirty="0">
                <a:sym typeface="Symbol" pitchFamily="18" charset="2"/>
              </a:rPr>
              <a:t> </a:t>
            </a:r>
            <a:r>
              <a:rPr lang="pt-PT" sz="1600" dirty="0">
                <a:sym typeface="Wingdings" pitchFamily="2" charset="2"/>
              </a:rPr>
              <a:t> </a:t>
            </a:r>
            <a:r>
              <a:rPr lang="pt-PT" sz="1800" dirty="0">
                <a:sym typeface="Symbol" pitchFamily="18" charset="2"/>
              </a:rPr>
              <a:t>1% </a:t>
            </a:r>
            <a:r>
              <a:rPr lang="en-US" sz="1800" dirty="0">
                <a:sym typeface="Symbol" pitchFamily="18" charset="2"/>
              </a:rPr>
              <a:t>depreciation of the domestic </a:t>
            </a:r>
            <a:r>
              <a:rPr lang="en-US" sz="1800" dirty="0">
                <a:sym typeface="Symbol" pitchFamily="18" charset="2"/>
              </a:rPr>
              <a:t>currency (A)</a:t>
            </a:r>
            <a:endParaRPr lang="pt-PT" sz="1800" dirty="0">
              <a:sym typeface="Symbol" pitchFamily="18" charset="2"/>
            </a:endParaRPr>
          </a:p>
          <a:p>
            <a:pPr lvl="2" eaLnBrk="1" hangingPunct="1">
              <a:spcBef>
                <a:spcPts val="588"/>
              </a:spcBef>
              <a:buFont typeface="Wingdings 2" pitchFamily="18" charset="2"/>
              <a:buNone/>
            </a:pPr>
            <a:endParaRPr lang="pt-PT" sz="1800" dirty="0">
              <a:sym typeface="Symbol" pitchFamily="18" charset="2"/>
            </a:endParaRPr>
          </a:p>
          <a:p>
            <a:pPr lvl="2" eaLnBrk="1" hangingPunct="1">
              <a:spcBef>
                <a:spcPts val="588"/>
              </a:spcBef>
              <a:buFont typeface="Wingdings 2" pitchFamily="18" charset="2"/>
              <a:buChar char=""/>
            </a:pPr>
            <a:endParaRPr lang="pt-PT" sz="1800" dirty="0">
              <a:sym typeface="Symbol" pitchFamily="18" charset="2"/>
            </a:endParaRPr>
          </a:p>
          <a:p>
            <a:pPr eaLnBrk="1" hangingPunct="1">
              <a:lnSpc>
                <a:spcPct val="140000"/>
              </a:lnSpc>
              <a:spcBef>
                <a:spcPct val="60000"/>
              </a:spcBef>
              <a:buFont typeface="Wingdings 2" pitchFamily="18" charset="2"/>
              <a:buChar char=""/>
            </a:pPr>
            <a:endParaRPr lang="pt-PT" dirty="0">
              <a:sym typeface="Symbol" pitchFamily="18" charset="2"/>
            </a:endParaRPr>
          </a:p>
          <a:p>
            <a:pPr eaLnBrk="1" hangingPunct="1"/>
            <a:endParaRPr lang="pt-PT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007352A-F66D-4098-BFCB-7FA16EB56C3E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6556F-30D8-4F01-A4F4-534D48633D09}" type="slidenum">
              <a:rPr lang="pt-PT"/>
              <a:pPr>
                <a:defRPr/>
              </a:pPr>
              <a:t>2</a:t>
            </a:fld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908720"/>
            <a:ext cx="7834064" cy="5306362"/>
          </a:xfrm>
          <a:noFill/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 extrusionH="114300">
            <a:extrusionClr>
              <a:schemeClr val="accent3"/>
            </a:extrusionClr>
          </a:sp3d>
          <a:extLst/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PT" b="1" dirty="0" err="1"/>
              <a:t>Arbitrage</a:t>
            </a:r>
            <a:endParaRPr lang="pt-PT" b="1" dirty="0"/>
          </a:p>
          <a:p>
            <a:pPr marL="548640" lvl="1" eaLnBrk="1" fontAlgn="auto" hangingPunct="1">
              <a:lnSpc>
                <a:spcPct val="150000"/>
              </a:lnSpc>
              <a:spcBef>
                <a:spcPts val="37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pt-PT" sz="2200" dirty="0" err="1"/>
              <a:t>There</a:t>
            </a:r>
            <a:r>
              <a:rPr lang="pt-PT" sz="2200" dirty="0"/>
              <a:t> are </a:t>
            </a:r>
            <a:r>
              <a:rPr lang="pt-PT" sz="2200" dirty="0" err="1"/>
              <a:t>foreign</a:t>
            </a:r>
            <a:r>
              <a:rPr lang="pt-PT" sz="2200" dirty="0"/>
              <a:t> </a:t>
            </a:r>
            <a:r>
              <a:rPr lang="pt-PT" sz="2200" dirty="0" err="1"/>
              <a:t>exchange</a:t>
            </a:r>
            <a:r>
              <a:rPr lang="pt-PT" sz="2200" dirty="0"/>
              <a:t> </a:t>
            </a:r>
            <a:r>
              <a:rPr lang="pt-PT" sz="2200" dirty="0" err="1"/>
              <a:t>trades</a:t>
            </a:r>
            <a:r>
              <a:rPr lang="pt-PT" sz="2200" dirty="0"/>
              <a:t> in </a:t>
            </a:r>
            <a:r>
              <a:rPr lang="pt-PT" sz="2200" dirty="0" err="1"/>
              <a:t>many</a:t>
            </a:r>
            <a:r>
              <a:rPr lang="pt-PT" sz="2200" dirty="0"/>
              <a:t> </a:t>
            </a:r>
            <a:r>
              <a:rPr lang="pt-PT" sz="2200" dirty="0" err="1"/>
              <a:t>places</a:t>
            </a:r>
            <a:r>
              <a:rPr lang="pt-PT" sz="2200" dirty="0"/>
              <a:t> in </a:t>
            </a:r>
            <a:r>
              <a:rPr lang="pt-PT" sz="2200" dirty="0" err="1"/>
              <a:t>the</a:t>
            </a:r>
            <a:r>
              <a:rPr lang="pt-PT" sz="2200" dirty="0"/>
              <a:t> </a:t>
            </a:r>
            <a:r>
              <a:rPr lang="pt-PT" sz="2200" dirty="0" err="1"/>
              <a:t>world</a:t>
            </a:r>
            <a:r>
              <a:rPr lang="pt-PT" sz="2200" dirty="0"/>
              <a:t>. Are </a:t>
            </a:r>
            <a:r>
              <a:rPr lang="pt-PT" sz="2200" dirty="0" err="1"/>
              <a:t>prices</a:t>
            </a:r>
            <a:r>
              <a:rPr lang="pt-PT" sz="2200" dirty="0"/>
              <a:t> similar in </a:t>
            </a:r>
            <a:r>
              <a:rPr lang="pt-PT" sz="2200" dirty="0" err="1"/>
              <a:t>every</a:t>
            </a:r>
            <a:r>
              <a:rPr lang="pt-PT" sz="2200" dirty="0"/>
              <a:t> </a:t>
            </a:r>
            <a:r>
              <a:rPr lang="pt-PT" sz="2200" dirty="0" err="1"/>
              <a:t>location</a:t>
            </a:r>
            <a:r>
              <a:rPr lang="pt-PT" sz="2200" dirty="0"/>
              <a:t>? </a:t>
            </a:r>
          </a:p>
          <a:p>
            <a:pPr marL="548640" lvl="1" eaLnBrk="1" fontAlgn="auto" hangingPunct="1">
              <a:lnSpc>
                <a:spcPct val="150000"/>
              </a:lnSpc>
              <a:spcBef>
                <a:spcPts val="37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pt-PT" sz="2200" dirty="0" err="1"/>
              <a:t>There</a:t>
            </a:r>
            <a:r>
              <a:rPr lang="pt-PT" sz="2200" dirty="0"/>
              <a:t> are </a:t>
            </a:r>
            <a:r>
              <a:rPr lang="pt-PT" sz="2200" dirty="0" err="1"/>
              <a:t>many</a:t>
            </a:r>
            <a:r>
              <a:rPr lang="pt-PT" sz="2200" dirty="0"/>
              <a:t> </a:t>
            </a:r>
            <a:r>
              <a:rPr lang="pt-PT" sz="2200" dirty="0" err="1"/>
              <a:t>foreign</a:t>
            </a:r>
            <a:r>
              <a:rPr lang="pt-PT" sz="2200" dirty="0"/>
              <a:t> </a:t>
            </a:r>
            <a:r>
              <a:rPr lang="pt-PT" sz="2200" dirty="0" err="1"/>
              <a:t>exchange</a:t>
            </a:r>
            <a:r>
              <a:rPr lang="pt-PT" sz="2200" dirty="0"/>
              <a:t> rates </a:t>
            </a:r>
            <a:r>
              <a:rPr lang="pt-PT" sz="2200" dirty="0" err="1"/>
              <a:t>relating</a:t>
            </a:r>
            <a:r>
              <a:rPr lang="pt-PT" sz="2200" dirty="0"/>
              <a:t> </a:t>
            </a:r>
            <a:r>
              <a:rPr lang="pt-PT" sz="2200" dirty="0" err="1"/>
              <a:t>different</a:t>
            </a:r>
            <a:r>
              <a:rPr lang="pt-PT" sz="2200" dirty="0"/>
              <a:t> </a:t>
            </a:r>
            <a:r>
              <a:rPr lang="pt-PT" sz="2200" dirty="0" err="1"/>
              <a:t>pairs</a:t>
            </a:r>
            <a:r>
              <a:rPr lang="pt-PT" sz="2200" dirty="0"/>
              <a:t> </a:t>
            </a:r>
            <a:r>
              <a:rPr lang="pt-PT" sz="2200" dirty="0" err="1"/>
              <a:t>of</a:t>
            </a:r>
            <a:r>
              <a:rPr lang="pt-PT" sz="2200" dirty="0"/>
              <a:t> currencies.  </a:t>
            </a:r>
            <a:r>
              <a:rPr lang="pt-PT" sz="2200" dirty="0" err="1"/>
              <a:t>It</a:t>
            </a:r>
            <a:r>
              <a:rPr lang="pt-PT" sz="2200" dirty="0"/>
              <a:t> </a:t>
            </a:r>
            <a:r>
              <a:rPr lang="pt-PT" sz="2200" dirty="0" err="1"/>
              <a:t>is</a:t>
            </a:r>
            <a:r>
              <a:rPr lang="pt-PT" sz="2200" dirty="0"/>
              <a:t> </a:t>
            </a:r>
            <a:r>
              <a:rPr lang="pt-PT" sz="2200" dirty="0" err="1"/>
              <a:t>possible</a:t>
            </a:r>
            <a:r>
              <a:rPr lang="pt-PT" sz="2200" dirty="0"/>
              <a:t> to </a:t>
            </a:r>
            <a:r>
              <a:rPr lang="pt-PT" sz="2200" dirty="0" err="1"/>
              <a:t>have</a:t>
            </a:r>
            <a:r>
              <a:rPr lang="pt-PT" sz="2200" dirty="0"/>
              <a:t> </a:t>
            </a:r>
            <a:r>
              <a:rPr lang="pt-PT" sz="2200" dirty="0" err="1"/>
              <a:t>the</a:t>
            </a:r>
            <a:r>
              <a:rPr lang="pt-PT" sz="2200" dirty="0"/>
              <a:t> </a:t>
            </a:r>
            <a:r>
              <a:rPr lang="pt-PT" sz="2200" dirty="0" err="1"/>
              <a:t>price</a:t>
            </a:r>
            <a:r>
              <a:rPr lang="pt-PT" sz="2200" dirty="0"/>
              <a:t> </a:t>
            </a:r>
            <a:r>
              <a:rPr lang="pt-PT" sz="2200" dirty="0" err="1"/>
              <a:t>of</a:t>
            </a:r>
            <a:r>
              <a:rPr lang="pt-PT" sz="2200" dirty="0"/>
              <a:t>  </a:t>
            </a:r>
            <a:r>
              <a:rPr lang="pt-PT" sz="2200" dirty="0" err="1"/>
              <a:t>many</a:t>
            </a:r>
            <a:r>
              <a:rPr lang="pt-PT" sz="2200" dirty="0"/>
              <a:t> currencies in </a:t>
            </a:r>
            <a:r>
              <a:rPr lang="pt-PT" sz="2200" dirty="0" err="1"/>
              <a:t>terms</a:t>
            </a:r>
            <a:r>
              <a:rPr lang="pt-PT" sz="2200" dirty="0"/>
              <a:t> </a:t>
            </a:r>
            <a:r>
              <a:rPr lang="pt-PT" sz="2200" dirty="0" err="1"/>
              <a:t>of</a:t>
            </a:r>
            <a:r>
              <a:rPr lang="pt-PT" sz="2200" dirty="0"/>
              <a:t> a </a:t>
            </a:r>
            <a:r>
              <a:rPr lang="pt-PT" sz="2200" dirty="0" err="1"/>
              <a:t>certain</a:t>
            </a:r>
            <a:r>
              <a:rPr lang="pt-PT" sz="2200" dirty="0"/>
              <a:t> </a:t>
            </a:r>
            <a:r>
              <a:rPr lang="pt-PT" sz="2200" dirty="0" err="1"/>
              <a:t>one</a:t>
            </a:r>
            <a:r>
              <a:rPr lang="pt-PT" sz="2200" dirty="0"/>
              <a:t>. Is </a:t>
            </a:r>
            <a:r>
              <a:rPr lang="pt-PT" sz="2200" dirty="0" err="1"/>
              <a:t>there</a:t>
            </a:r>
            <a:r>
              <a:rPr lang="pt-PT" sz="2200" dirty="0"/>
              <a:t> a </a:t>
            </a:r>
            <a:r>
              <a:rPr lang="pt-PT" sz="2200" dirty="0" err="1"/>
              <a:t>relation</a:t>
            </a:r>
            <a:r>
              <a:rPr lang="pt-PT" sz="2200" dirty="0"/>
              <a:t> </a:t>
            </a:r>
            <a:r>
              <a:rPr lang="pt-PT" sz="2200" dirty="0" err="1"/>
              <a:t>between</a:t>
            </a:r>
            <a:r>
              <a:rPr lang="pt-PT" sz="2200" dirty="0"/>
              <a:t> </a:t>
            </a:r>
            <a:r>
              <a:rPr lang="pt-PT" sz="2200" dirty="0" err="1"/>
              <a:t>the</a:t>
            </a:r>
            <a:r>
              <a:rPr lang="pt-PT" sz="2200" dirty="0"/>
              <a:t> </a:t>
            </a:r>
            <a:r>
              <a:rPr lang="pt-PT" sz="2200" dirty="0" err="1"/>
              <a:t>exchange</a:t>
            </a:r>
            <a:r>
              <a:rPr lang="pt-PT" sz="2200" dirty="0"/>
              <a:t> rates and </a:t>
            </a:r>
            <a:r>
              <a:rPr lang="pt-PT" sz="2200" dirty="0" err="1"/>
              <a:t>the</a:t>
            </a:r>
            <a:r>
              <a:rPr lang="pt-PT" sz="2200" dirty="0"/>
              <a:t> cross-rates </a:t>
            </a:r>
            <a:r>
              <a:rPr lang="pt-PT" sz="2200" dirty="0" err="1"/>
              <a:t>or</a:t>
            </a:r>
            <a:r>
              <a:rPr lang="pt-PT" sz="2200" dirty="0"/>
              <a:t> are </a:t>
            </a:r>
            <a:r>
              <a:rPr lang="pt-PT" sz="2200" dirty="0" err="1"/>
              <a:t>they</a:t>
            </a:r>
            <a:r>
              <a:rPr lang="pt-PT" sz="2200" dirty="0"/>
              <a:t> </a:t>
            </a:r>
            <a:r>
              <a:rPr lang="pt-PT" sz="2200" dirty="0" err="1"/>
              <a:t>independent</a:t>
            </a:r>
            <a:r>
              <a:rPr lang="pt-PT" sz="2200" dirty="0"/>
              <a:t> </a:t>
            </a:r>
            <a:r>
              <a:rPr lang="pt-PT" sz="2200" dirty="0" err="1"/>
              <a:t>of</a:t>
            </a:r>
            <a:r>
              <a:rPr lang="pt-PT" sz="2200" dirty="0"/>
              <a:t> </a:t>
            </a:r>
            <a:r>
              <a:rPr lang="pt-PT" sz="2200" dirty="0" err="1"/>
              <a:t>each</a:t>
            </a:r>
            <a:r>
              <a:rPr lang="pt-PT" sz="2200" dirty="0"/>
              <a:t> </a:t>
            </a:r>
            <a:r>
              <a:rPr lang="pt-PT" sz="2200" dirty="0" err="1"/>
              <a:t>other</a:t>
            </a:r>
            <a:r>
              <a:rPr lang="pt-PT" sz="2200" dirty="0"/>
              <a:t>? </a:t>
            </a:r>
          </a:p>
          <a:p>
            <a:pPr marL="548640" lvl="1" eaLnBrk="1" fontAlgn="auto" hangingPunct="1">
              <a:lnSpc>
                <a:spcPct val="150000"/>
              </a:lnSpc>
              <a:spcBef>
                <a:spcPts val="37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pt-PT" sz="2200" dirty="0" err="1"/>
              <a:t>Definition</a:t>
            </a:r>
            <a:r>
              <a:rPr lang="pt-PT" sz="2200" dirty="0"/>
              <a:t>: </a:t>
            </a:r>
            <a:r>
              <a:rPr lang="pt-PT" sz="2200" dirty="0" err="1"/>
              <a:t>Simultaneous</a:t>
            </a:r>
            <a:r>
              <a:rPr lang="pt-PT" sz="2200" dirty="0"/>
              <a:t> </a:t>
            </a:r>
            <a:r>
              <a:rPr lang="pt-PT" sz="2200" dirty="0" err="1"/>
              <a:t>purchase</a:t>
            </a:r>
            <a:r>
              <a:rPr lang="pt-PT" sz="2200" dirty="0"/>
              <a:t> and sale </a:t>
            </a:r>
            <a:r>
              <a:rPr lang="pt-PT" sz="2200" dirty="0" err="1"/>
              <a:t>of</a:t>
            </a:r>
            <a:r>
              <a:rPr lang="pt-PT" sz="2200" dirty="0"/>
              <a:t> </a:t>
            </a:r>
            <a:r>
              <a:rPr lang="pt-PT" sz="2200" dirty="0" err="1"/>
              <a:t>an</a:t>
            </a:r>
            <a:r>
              <a:rPr lang="pt-PT" sz="2200" dirty="0"/>
              <a:t> </a:t>
            </a:r>
            <a:r>
              <a:rPr lang="pt-PT" sz="2200" dirty="0" err="1"/>
              <a:t>asset</a:t>
            </a:r>
            <a:r>
              <a:rPr lang="pt-PT" sz="2200" dirty="0"/>
              <a:t> in </a:t>
            </a:r>
            <a:r>
              <a:rPr lang="pt-PT" sz="2200" dirty="0" err="1"/>
              <a:t>order</a:t>
            </a:r>
            <a:r>
              <a:rPr lang="pt-PT" sz="2200" dirty="0"/>
              <a:t> to </a:t>
            </a:r>
            <a:r>
              <a:rPr lang="pt-PT" sz="2200" dirty="0" err="1"/>
              <a:t>profit</a:t>
            </a:r>
            <a:r>
              <a:rPr lang="pt-PT" sz="2200" dirty="0"/>
              <a:t> </a:t>
            </a:r>
            <a:r>
              <a:rPr lang="pt-PT" sz="2200" dirty="0" err="1"/>
              <a:t>from</a:t>
            </a:r>
            <a:r>
              <a:rPr lang="pt-PT" sz="2200" dirty="0"/>
              <a:t> a </a:t>
            </a:r>
            <a:r>
              <a:rPr lang="pt-PT" sz="2200" dirty="0" err="1"/>
              <a:t>price</a:t>
            </a:r>
            <a:r>
              <a:rPr lang="pt-PT" sz="2200" dirty="0"/>
              <a:t> </a:t>
            </a:r>
            <a:r>
              <a:rPr lang="pt-PT" sz="2200" dirty="0" err="1"/>
              <a:t>discrepancy</a:t>
            </a:r>
            <a:r>
              <a:rPr lang="pt-PT" sz="2200" dirty="0"/>
              <a:t>, </a:t>
            </a:r>
            <a:r>
              <a:rPr lang="pt-PT" sz="2200" dirty="0" err="1"/>
              <a:t>without</a:t>
            </a:r>
            <a:r>
              <a:rPr lang="pt-PT" sz="2200" dirty="0"/>
              <a:t> </a:t>
            </a:r>
            <a:r>
              <a:rPr lang="pt-PT" sz="2200" dirty="0" err="1"/>
              <a:t>risk</a:t>
            </a:r>
            <a:r>
              <a:rPr lang="pt-PT" sz="2200" dirty="0"/>
              <a:t>. (</a:t>
            </a:r>
            <a:r>
              <a:rPr lang="pt-PT" sz="2200" dirty="0" err="1"/>
              <a:t>Closed</a:t>
            </a:r>
            <a:r>
              <a:rPr lang="pt-PT" sz="2200" dirty="0"/>
              <a:t> </a:t>
            </a:r>
            <a:r>
              <a:rPr lang="pt-PT" sz="2200" u="sng" dirty="0" err="1"/>
              <a:t>Position</a:t>
            </a:r>
            <a:r>
              <a:rPr lang="pt-PT" sz="2200" dirty="0"/>
              <a:t>)</a:t>
            </a:r>
            <a:endParaRPr lang="pt-PT" dirty="0"/>
          </a:p>
          <a:p>
            <a:pPr marL="822960" lvl="2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Tx/>
              <a:buNone/>
              <a:defRPr/>
            </a:pPr>
            <a:endParaRPr lang="pt-PT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t-PT" dirty="0"/>
          </a:p>
        </p:txBody>
      </p:sp>
      <p:sp>
        <p:nvSpPr>
          <p:cNvPr id="5" name="Curved Right Arrow 4"/>
          <p:cNvSpPr/>
          <p:nvPr/>
        </p:nvSpPr>
        <p:spPr>
          <a:xfrm>
            <a:off x="4170363" y="357188"/>
            <a:ext cx="803275" cy="357187"/>
          </a:xfrm>
          <a:prstGeom prst="curved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65834" y="369591"/>
            <a:ext cx="172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i="1" dirty="0" err="1">
                <a:solidFill>
                  <a:schemeClr val="accent2"/>
                </a:solidFill>
              </a:rPr>
              <a:t>Pugel</a:t>
            </a:r>
            <a:r>
              <a:rPr lang="pt-PT" i="1" dirty="0">
                <a:solidFill>
                  <a:schemeClr val="accent2"/>
                </a:solidFill>
              </a:rPr>
              <a:t>, chap.17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030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eaLnBrk="1" hangingPunct="1">
              <a:buNone/>
              <a:defRPr/>
            </a:pPr>
            <a:r>
              <a:rPr lang="pt-PT" sz="2200" dirty="0"/>
              <a:t>EXERCISE 11 </a:t>
            </a:r>
            <a:r>
              <a:rPr lang="pt-PT" sz="2200" dirty="0" err="1"/>
              <a:t>from</a:t>
            </a:r>
            <a:r>
              <a:rPr lang="pt-PT" sz="2200" dirty="0"/>
              <a:t> </a:t>
            </a:r>
            <a:r>
              <a:rPr lang="pt-PT" sz="2200" dirty="0" err="1"/>
              <a:t>Pugel</a:t>
            </a:r>
            <a:r>
              <a:rPr lang="pt-PT" sz="2200" dirty="0"/>
              <a:t>, p.470</a:t>
            </a:r>
          </a:p>
          <a:p>
            <a:pPr lvl="1" eaLnBrk="1" hangingPunct="1">
              <a:buNone/>
              <a:defRPr/>
            </a:pPr>
            <a:endParaRPr lang="pt-PT" sz="3200" dirty="0"/>
          </a:p>
          <a:p>
            <a:pPr lvl="1" indent="228600" eaLnBrk="1" hangingPunct="1">
              <a:spcAft>
                <a:spcPts val="600"/>
              </a:spcAft>
              <a:buNone/>
              <a:defRPr/>
            </a:pP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In 1975, the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price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level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for the US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was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100, the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price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level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for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Pugelovia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was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also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100, and in the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foreign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exchange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market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one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Pugelovian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pnut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was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equal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to $1. In 2008, the US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price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level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had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risen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to 260, and the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Pugelovian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price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level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had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risen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to 390.</a:t>
            </a:r>
          </a:p>
          <a:p>
            <a:pPr lvl="1" indent="228600" eaLnBrk="1" hangingPunct="1">
              <a:spcAft>
                <a:spcPts val="600"/>
              </a:spcAft>
              <a:buFont typeface="Wingdings 2" pitchFamily="18" charset="2"/>
              <a:buAutoNum type="alphaLcPeriod"/>
              <a:defRPr/>
            </a:pP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According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to </a:t>
            </a:r>
            <a:r>
              <a:rPr lang="pt-PT" sz="2000" dirty="0">
                <a:latin typeface="Univers Extended" pitchFamily="34" charset="0"/>
              </a:rPr>
              <a:t>PPP, </a:t>
            </a:r>
            <a:r>
              <a:rPr lang="pt-PT" sz="2000" dirty="0" err="1">
                <a:latin typeface="Univers Extended" pitchFamily="34" charset="0"/>
              </a:rPr>
              <a:t>what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should</a:t>
            </a:r>
            <a:r>
              <a:rPr lang="pt-PT" sz="2000" dirty="0">
                <a:latin typeface="Univers Extended" pitchFamily="34" charset="0"/>
              </a:rPr>
              <a:t> the </a:t>
            </a:r>
            <a:r>
              <a:rPr lang="pt-PT" sz="2000" dirty="0" err="1">
                <a:latin typeface="Univers Extended" pitchFamily="34" charset="0"/>
              </a:rPr>
              <a:t>dollar-pnut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exchange</a:t>
            </a:r>
            <a:r>
              <a:rPr lang="pt-PT" sz="2000" dirty="0">
                <a:latin typeface="Univers Extended" pitchFamily="34" charset="0"/>
              </a:rPr>
              <a:t> rate </a:t>
            </a:r>
            <a:r>
              <a:rPr lang="pt-PT" sz="2000" dirty="0" err="1">
                <a:latin typeface="Univers Extended" pitchFamily="34" charset="0"/>
              </a:rPr>
              <a:t>be</a:t>
            </a:r>
            <a:r>
              <a:rPr lang="pt-PT" sz="2000" dirty="0">
                <a:latin typeface="Univers Extended" pitchFamily="34" charset="0"/>
              </a:rPr>
              <a:t> in 2008?</a:t>
            </a:r>
          </a:p>
          <a:p>
            <a:pPr lvl="1" indent="228600" eaLnBrk="1" hangingPunct="1">
              <a:spcAft>
                <a:spcPts val="600"/>
              </a:spcAft>
              <a:buFont typeface="Wingdings 2" pitchFamily="18" charset="2"/>
              <a:buAutoNum type="alphaLcPeriod"/>
              <a:defRPr/>
            </a:pPr>
            <a:r>
              <a:rPr lang="pt-PT" sz="2000" dirty="0" err="1">
                <a:latin typeface="Univers Extended" pitchFamily="34" charset="0"/>
              </a:rPr>
              <a:t>If</a:t>
            </a:r>
            <a:r>
              <a:rPr lang="pt-PT" sz="2000" dirty="0">
                <a:latin typeface="Univers Extended" pitchFamily="34" charset="0"/>
              </a:rPr>
              <a:t> the </a:t>
            </a:r>
            <a:r>
              <a:rPr lang="pt-PT" sz="2000" dirty="0" err="1">
                <a:latin typeface="Univers Extended" pitchFamily="34" charset="0"/>
              </a:rPr>
              <a:t>actual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dollar-pnut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exchange</a:t>
            </a:r>
            <a:r>
              <a:rPr lang="pt-PT" sz="2000" dirty="0">
                <a:latin typeface="Univers Extended" pitchFamily="34" charset="0"/>
              </a:rPr>
              <a:t> rate </a:t>
            </a:r>
            <a:r>
              <a:rPr lang="pt-PT" sz="2000" dirty="0" err="1">
                <a:latin typeface="Univers Extended" pitchFamily="34" charset="0"/>
              </a:rPr>
              <a:t>is</a:t>
            </a:r>
            <a:r>
              <a:rPr lang="pt-PT" sz="2000" dirty="0">
                <a:latin typeface="Univers Extended" pitchFamily="34" charset="0"/>
              </a:rPr>
              <a:t> $1/</a:t>
            </a:r>
            <a:r>
              <a:rPr lang="pt-PT" sz="2000" dirty="0" err="1">
                <a:latin typeface="Univers Extended" pitchFamily="34" charset="0"/>
              </a:rPr>
              <a:t>pnut</a:t>
            </a:r>
            <a:r>
              <a:rPr lang="pt-PT" sz="2000" dirty="0">
                <a:latin typeface="Univers Extended" pitchFamily="34" charset="0"/>
              </a:rPr>
              <a:t> in 2008, </a:t>
            </a:r>
            <a:r>
              <a:rPr lang="pt-PT" sz="2000" dirty="0" err="1">
                <a:latin typeface="Univers Extended" pitchFamily="34" charset="0"/>
              </a:rPr>
              <a:t>is</a:t>
            </a:r>
            <a:r>
              <a:rPr lang="pt-PT" sz="2000" dirty="0">
                <a:latin typeface="Univers Extended" pitchFamily="34" charset="0"/>
              </a:rPr>
              <a:t> the </a:t>
            </a:r>
            <a:r>
              <a:rPr lang="pt-PT" sz="2000" dirty="0" err="1">
                <a:latin typeface="Univers Extended" pitchFamily="34" charset="0"/>
              </a:rPr>
              <a:t>pnut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overvalued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or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undervalued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relative</a:t>
            </a:r>
            <a:r>
              <a:rPr lang="pt-PT" sz="2000" dirty="0">
                <a:latin typeface="Univers Extended" pitchFamily="34" charset="0"/>
              </a:rPr>
              <a:t> to PPP?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10F3-B4F9-48B1-8286-BEF09BDA5CD3}" type="slidenum">
              <a:rPr lang="pt-PT" smtClean="0"/>
              <a:pPr>
                <a:defRPr/>
              </a:pPr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7885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3E6CF-FED4-4C9B-BD29-2C7353CCA4B5}" type="slidenum">
              <a:rPr lang="pt-PT"/>
              <a:pPr>
                <a:defRPr/>
              </a:pPr>
              <a:t>21</a:t>
            </a:fld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42938"/>
            <a:ext cx="7772400" cy="5376862"/>
          </a:xfrm>
        </p:spPr>
        <p:txBody>
          <a:bodyPr/>
          <a:lstStyle/>
          <a:p>
            <a:pPr marL="273050" lvl="1" indent="-273050" eaLnBrk="1" hangingPunct="1">
              <a:spcBef>
                <a:spcPts val="575"/>
              </a:spcBef>
              <a:buClr>
                <a:schemeClr val="accent1"/>
              </a:buClr>
              <a:buFont typeface="Wingdings 2" pitchFamily="18" charset="2"/>
              <a:buNone/>
              <a:defRPr/>
            </a:pPr>
            <a:r>
              <a:rPr lang="pt-PT" sz="2200" dirty="0"/>
              <a:t>EXERCISE 12 </a:t>
            </a:r>
            <a:r>
              <a:rPr lang="pt-PT" sz="2200" dirty="0" err="1"/>
              <a:t>from</a:t>
            </a:r>
            <a:r>
              <a:rPr lang="pt-PT" sz="2200" dirty="0"/>
              <a:t> </a:t>
            </a:r>
            <a:r>
              <a:rPr lang="pt-PT" sz="2200" dirty="0" err="1"/>
              <a:t>Pugel</a:t>
            </a:r>
            <a:r>
              <a:rPr lang="pt-PT" sz="2200" dirty="0"/>
              <a:t>, p.471</a:t>
            </a:r>
          </a:p>
          <a:p>
            <a:pPr indent="273050" eaLnBrk="1" hangingPunct="1">
              <a:buFont typeface="Wingdings 2" pitchFamily="18" charset="2"/>
              <a:buNone/>
              <a:defRPr/>
            </a:pPr>
            <a:endParaRPr lang="pt-PT" sz="1800" dirty="0">
              <a:latin typeface="Univers Extended" pitchFamily="34" charset="0"/>
            </a:endParaRPr>
          </a:p>
          <a:p>
            <a:pPr indent="273050" eaLnBrk="1" hangingPunct="1">
              <a:buFont typeface="Wingdings 2" pitchFamily="18" charset="2"/>
              <a:buNone/>
              <a:defRPr/>
            </a:pPr>
            <a:r>
              <a:rPr lang="pt-PT" sz="2000" dirty="0" err="1">
                <a:latin typeface="Univers Extended" pitchFamily="34" charset="0"/>
              </a:rPr>
              <a:t>Here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is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further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information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on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the</a:t>
            </a:r>
            <a:r>
              <a:rPr lang="pt-PT" sz="2000" dirty="0">
                <a:latin typeface="Univers Extended" pitchFamily="34" charset="0"/>
              </a:rPr>
              <a:t> US and </a:t>
            </a:r>
            <a:r>
              <a:rPr lang="pt-PT" sz="2000" dirty="0" err="1">
                <a:latin typeface="Univers Extended" pitchFamily="34" charset="0"/>
              </a:rPr>
              <a:t>Pugelovian</a:t>
            </a:r>
            <a:r>
              <a:rPr lang="pt-PT" sz="2000" dirty="0">
                <a:latin typeface="Univers Extended" pitchFamily="34" charset="0"/>
              </a:rPr>
              <a:t> </a:t>
            </a:r>
            <a:r>
              <a:rPr lang="pt-PT" sz="2000" dirty="0" err="1">
                <a:latin typeface="Univers Extended" pitchFamily="34" charset="0"/>
              </a:rPr>
              <a:t>economies</a:t>
            </a:r>
            <a:r>
              <a:rPr lang="pt-PT" sz="2000" dirty="0">
                <a:latin typeface="Univers Extended" pitchFamily="34" charset="0"/>
              </a:rPr>
              <a:t>.</a:t>
            </a:r>
          </a:p>
          <a:p>
            <a:pPr indent="273050" eaLnBrk="1" hangingPunct="1">
              <a:buFont typeface="Wingdings 2" pitchFamily="18" charset="2"/>
              <a:buNone/>
              <a:defRPr/>
            </a:pPr>
            <a:endParaRPr lang="pt-PT" sz="1800" dirty="0">
              <a:latin typeface="Univers Extended" pitchFamily="34" charset="0"/>
            </a:endParaRPr>
          </a:p>
          <a:p>
            <a:pPr indent="273050" eaLnBrk="1" hangingPunct="1">
              <a:buFont typeface="Wingdings 2" pitchFamily="18" charset="2"/>
              <a:buNone/>
              <a:defRPr/>
            </a:pPr>
            <a:endParaRPr lang="pt-PT" sz="1800" dirty="0">
              <a:latin typeface="Univers Extended" pitchFamily="34" charset="0"/>
            </a:endParaRPr>
          </a:p>
          <a:p>
            <a:pPr indent="273050" eaLnBrk="1" hangingPunct="1">
              <a:buFont typeface="Wingdings 2" pitchFamily="18" charset="2"/>
              <a:buNone/>
              <a:defRPr/>
            </a:pPr>
            <a:endParaRPr lang="pt-PT" sz="1800" dirty="0">
              <a:latin typeface="Univers Extended" pitchFamily="34" charset="0"/>
            </a:endParaRPr>
          </a:p>
          <a:p>
            <a:pPr indent="273050" eaLnBrk="1" hangingPunct="1">
              <a:buFont typeface="Wingdings 2" pitchFamily="18" charset="2"/>
              <a:buNone/>
              <a:defRPr/>
            </a:pPr>
            <a:endParaRPr lang="pt-PT" sz="1800" dirty="0">
              <a:latin typeface="Univers Extended" pitchFamily="34" charset="0"/>
            </a:endParaRPr>
          </a:p>
          <a:p>
            <a:pPr indent="273050" eaLnBrk="1" hangingPunct="1">
              <a:buFont typeface="Wingdings 2" pitchFamily="18" charset="2"/>
              <a:buNone/>
              <a:defRPr/>
            </a:pPr>
            <a:endParaRPr lang="pt-PT" sz="1800" dirty="0">
              <a:latin typeface="Univers Extended" pitchFamily="34" charset="0"/>
            </a:endParaRPr>
          </a:p>
          <a:p>
            <a:pPr marL="273050" lvl="1" indent="273050" eaLnBrk="1" hangingPunct="1">
              <a:spcBef>
                <a:spcPts val="575"/>
              </a:spcBef>
              <a:buNone/>
              <a:defRPr/>
            </a:pPr>
            <a:endParaRPr lang="pt-PT" sz="2000" dirty="0">
              <a:latin typeface="Univers Extended" pitchFamily="34" charset="0"/>
              <a:cs typeface="Times New Roman" pitchFamily="18" charset="0"/>
            </a:endParaRPr>
          </a:p>
          <a:p>
            <a:pPr marL="273050" lvl="1" indent="273050" eaLnBrk="1" hangingPunct="1">
              <a:spcBef>
                <a:spcPts val="575"/>
              </a:spcBef>
              <a:buFont typeface="Wingdings 2" pitchFamily="18" charset="2"/>
              <a:buAutoNum type="alphaLcPeriod"/>
              <a:defRPr/>
            </a:pP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What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is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the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value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of </a:t>
            </a:r>
            <a:r>
              <a:rPr lang="pt-PT" sz="2000" i="1" dirty="0">
                <a:latin typeface="Univers Extended" pitchFamily="34" charset="0"/>
                <a:cs typeface="Times New Roman" pitchFamily="18" charset="0"/>
              </a:rPr>
              <a:t>k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for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the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US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in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1975? For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Pugelovia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?</a:t>
            </a:r>
          </a:p>
          <a:p>
            <a:pPr marL="273050" lvl="1" indent="273050" eaLnBrk="1" hangingPunct="1">
              <a:spcBef>
                <a:spcPts val="575"/>
              </a:spcBef>
              <a:buFont typeface="Wingdings 2" pitchFamily="18" charset="2"/>
              <a:buAutoNum type="alphaLcPeriod"/>
              <a:defRPr/>
            </a:pP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Show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that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the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change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in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price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level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from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1975 to 2008 for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each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country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is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consistent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with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the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quantity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theory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of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money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with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a </a:t>
            </a:r>
            <a:r>
              <a:rPr lang="pt-PT" sz="2000" dirty="0" err="1">
                <a:latin typeface="Univers Extended" pitchFamily="34" charset="0"/>
                <a:cs typeface="Times New Roman" pitchFamily="18" charset="0"/>
              </a:rPr>
              <a:t>constant</a:t>
            </a:r>
            <a:r>
              <a:rPr lang="pt-PT" sz="2000" dirty="0">
                <a:latin typeface="Univers Extended" pitchFamily="34" charset="0"/>
                <a:cs typeface="Times New Roman" pitchFamily="18" charset="0"/>
              </a:rPr>
              <a:t> </a:t>
            </a:r>
            <a:r>
              <a:rPr lang="pt-PT" sz="2000" i="1" dirty="0">
                <a:latin typeface="Univers Extended" pitchFamily="34" charset="0"/>
                <a:cs typeface="Times New Roman" pitchFamily="18" charset="0"/>
              </a:rPr>
              <a:t>k.</a:t>
            </a:r>
            <a:endParaRPr lang="pt-PT" sz="2000" dirty="0">
              <a:latin typeface="Univers Extended" pitchFamily="34" charset="0"/>
            </a:endParaRPr>
          </a:p>
          <a:p>
            <a:pPr indent="273050" eaLnBrk="1" hangingPunct="1">
              <a:buFont typeface="Wingdings 2" pitchFamily="18" charset="2"/>
              <a:buNone/>
              <a:defRPr/>
            </a:pPr>
            <a:endParaRPr lang="pt-PT" sz="1800" dirty="0">
              <a:latin typeface="Univers Extended" pitchFamily="34" charset="0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398DD21-1E24-460D-8B4F-902ACE552234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57313" y="2214563"/>
          <a:ext cx="6095999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01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81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PT" sz="18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PT" sz="1850" dirty="0"/>
                        <a:t>1975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PT" sz="1850" dirty="0"/>
                        <a:t>2002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PT" sz="18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50" dirty="0"/>
                        <a:t>M</a:t>
                      </a:r>
                      <a:r>
                        <a:rPr lang="pt-PT" sz="1850" baseline="30000" dirty="0"/>
                        <a:t>S</a:t>
                      </a:r>
                      <a:endParaRPr lang="pt-PT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5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5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50" dirty="0"/>
                        <a:t>M</a:t>
                      </a:r>
                      <a:r>
                        <a:rPr lang="pt-PT" sz="1850" baseline="30000" dirty="0"/>
                        <a:t>S</a:t>
                      </a:r>
                      <a:endParaRPr lang="pt-PT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50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850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850" dirty="0"/>
                        <a:t>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50" dirty="0"/>
                        <a:t>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850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85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850" dirty="0"/>
                        <a:t>65,000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850" dirty="0"/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850" dirty="0"/>
                        <a:t>260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PT" sz="1850" dirty="0" err="1"/>
                        <a:t>Pugelovia</a:t>
                      </a:r>
                      <a:endParaRPr lang="pt-PT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50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850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85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850" dirty="0"/>
                        <a:t>58,500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85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850" dirty="0"/>
                        <a:t>390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/>
          <a:lstStyle/>
          <a:p>
            <a:pPr algn="r">
              <a:buNone/>
            </a:pPr>
            <a:r>
              <a:rPr lang="pt-PT" dirty="0"/>
              <a:t>(</a:t>
            </a:r>
            <a:r>
              <a:rPr lang="pt-PT" sz="2000" dirty="0" err="1">
                <a:latin typeface="Calibri" pitchFamily="34" charset="0"/>
              </a:rPr>
              <a:t>Carbaugh</a:t>
            </a:r>
            <a:r>
              <a:rPr lang="pt-PT" dirty="0"/>
              <a:t>)</a:t>
            </a:r>
          </a:p>
          <a:p>
            <a:pPr>
              <a:buNone/>
            </a:pPr>
            <a:endParaRPr lang="pt-PT" dirty="0"/>
          </a:p>
          <a:p>
            <a:pPr>
              <a:buNone/>
            </a:pPr>
            <a:r>
              <a:rPr lang="en-US" dirty="0"/>
              <a:t>Starting at the point of equilibrium between the money supply and the money demand, a </a:t>
            </a:r>
            <a:r>
              <a:rPr lang="en-US" i="1" dirty="0"/>
              <a:t>decrease in the </a:t>
            </a:r>
            <a:r>
              <a:rPr lang="en-US" dirty="0"/>
              <a:t>demand for money in the home country causes the value of the home currency to: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a</a:t>
            </a:r>
            <a:r>
              <a:rPr lang="en-US" dirty="0"/>
              <a:t>. Depreciate relative to other currencies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b</a:t>
            </a:r>
            <a:r>
              <a:rPr lang="en-US" dirty="0"/>
              <a:t>. Appreciate relative to other currencies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c</a:t>
            </a:r>
            <a:r>
              <a:rPr lang="en-US" dirty="0"/>
              <a:t>. Not change relative to other currencies</a:t>
            </a:r>
          </a:p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d</a:t>
            </a:r>
            <a:r>
              <a:rPr lang="en-US" dirty="0"/>
              <a:t>. None of the above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10F3-B4F9-48B1-8286-BEF09BDA5CD3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DBC15-EF49-4462-B560-BF7F8B0AAEBB}" type="slidenum">
              <a:rPr lang="pt-PT"/>
              <a:pPr>
                <a:defRPr/>
              </a:pPr>
              <a:t>3</a:t>
            </a:fld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285750"/>
            <a:ext cx="7772400" cy="6143625"/>
          </a:xfrm>
        </p:spPr>
        <p:txBody>
          <a:bodyPr>
            <a:normAutofit/>
          </a:bodyPr>
          <a:lstStyle/>
          <a:p>
            <a:pPr marL="548640" lvl="1" eaLnBrk="1" fontAlgn="auto" hangingPunct="1">
              <a:spcBef>
                <a:spcPct val="6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 err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Locational</a:t>
            </a:r>
            <a:r>
              <a:rPr lang="pt-PT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pt-PT" dirty="0" err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or</a:t>
            </a:r>
            <a:r>
              <a:rPr lang="pt-PT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pt-PT" dirty="0" err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Two</a:t>
            </a:r>
            <a:r>
              <a:rPr lang="pt-PT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pt-PT" dirty="0" err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Point</a:t>
            </a:r>
            <a:r>
              <a:rPr lang="pt-PT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pt-PT" dirty="0" err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Arbitrage</a:t>
            </a:r>
            <a:endParaRPr lang="pt-PT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822960" lvl="2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pt-PT" dirty="0"/>
              <a:t>	</a:t>
            </a:r>
            <a:r>
              <a:rPr lang="pt-PT" sz="2200" dirty="0" err="1"/>
              <a:t>When</a:t>
            </a:r>
            <a:r>
              <a:rPr lang="pt-PT" sz="2200" dirty="0"/>
              <a:t> </a:t>
            </a:r>
            <a:r>
              <a:rPr lang="pt-PT" sz="2200" dirty="0" err="1"/>
              <a:t>the</a:t>
            </a:r>
            <a:r>
              <a:rPr lang="pt-PT" sz="2200" dirty="0"/>
              <a:t> </a:t>
            </a:r>
            <a:r>
              <a:rPr lang="pt-PT" sz="2200" dirty="0" err="1"/>
              <a:t>price</a:t>
            </a:r>
            <a:r>
              <a:rPr lang="pt-PT" sz="2200" dirty="0"/>
              <a:t> </a:t>
            </a:r>
            <a:r>
              <a:rPr lang="pt-PT" sz="2200" dirty="0" err="1"/>
              <a:t>of</a:t>
            </a:r>
            <a:r>
              <a:rPr lang="pt-PT" sz="2200" dirty="0"/>
              <a:t> a </a:t>
            </a:r>
            <a:r>
              <a:rPr lang="pt-PT" sz="2200" dirty="0" err="1"/>
              <a:t>currency</a:t>
            </a:r>
            <a:r>
              <a:rPr lang="pt-PT" sz="2200" dirty="0"/>
              <a:t> </a:t>
            </a:r>
            <a:r>
              <a:rPr lang="pt-PT" sz="2200" dirty="0" err="1"/>
              <a:t>in</a:t>
            </a:r>
            <a:r>
              <a:rPr lang="pt-PT" sz="2200" dirty="0"/>
              <a:t> a financial centre </a:t>
            </a:r>
            <a:r>
              <a:rPr lang="pt-PT" sz="2200" dirty="0" err="1"/>
              <a:t>is</a:t>
            </a:r>
            <a:r>
              <a:rPr lang="pt-PT" sz="2200" dirty="0"/>
              <a:t> </a:t>
            </a:r>
            <a:r>
              <a:rPr lang="pt-PT" sz="2200" dirty="0" err="1"/>
              <a:t>different</a:t>
            </a:r>
            <a:r>
              <a:rPr lang="pt-PT" sz="2200" dirty="0"/>
              <a:t>  </a:t>
            </a:r>
            <a:r>
              <a:rPr lang="pt-PT" sz="2200" dirty="0" err="1"/>
              <a:t>from</a:t>
            </a:r>
            <a:r>
              <a:rPr lang="pt-PT" sz="2200" dirty="0"/>
              <a:t> </a:t>
            </a:r>
            <a:r>
              <a:rPr lang="pt-PT" sz="2200" dirty="0" err="1"/>
              <a:t>the</a:t>
            </a:r>
            <a:r>
              <a:rPr lang="pt-PT" sz="2200" dirty="0"/>
              <a:t> </a:t>
            </a:r>
            <a:r>
              <a:rPr lang="pt-PT" sz="2200" dirty="0" err="1"/>
              <a:t>price</a:t>
            </a:r>
            <a:r>
              <a:rPr lang="pt-PT" sz="2200" dirty="0"/>
              <a:t> </a:t>
            </a:r>
            <a:r>
              <a:rPr lang="pt-PT" sz="2200" dirty="0" err="1"/>
              <a:t>of</a:t>
            </a:r>
            <a:r>
              <a:rPr lang="pt-PT" sz="2200" dirty="0"/>
              <a:t> </a:t>
            </a:r>
            <a:r>
              <a:rPr lang="pt-PT" sz="2200" dirty="0" err="1"/>
              <a:t>that</a:t>
            </a:r>
            <a:r>
              <a:rPr lang="pt-PT" sz="2200" dirty="0"/>
              <a:t> </a:t>
            </a:r>
            <a:r>
              <a:rPr lang="pt-PT" sz="2200" dirty="0" err="1"/>
              <a:t>currency</a:t>
            </a:r>
            <a:r>
              <a:rPr lang="pt-PT" sz="2200" dirty="0"/>
              <a:t> </a:t>
            </a:r>
            <a:r>
              <a:rPr lang="pt-PT" sz="2200" dirty="0" err="1"/>
              <a:t>in</a:t>
            </a:r>
            <a:r>
              <a:rPr lang="pt-PT" sz="2200" dirty="0"/>
              <a:t> </a:t>
            </a:r>
            <a:r>
              <a:rPr lang="pt-PT" sz="2200" dirty="0" err="1"/>
              <a:t>another</a:t>
            </a:r>
            <a:r>
              <a:rPr lang="pt-PT" sz="2200" dirty="0"/>
              <a:t> financial centre.</a:t>
            </a:r>
          </a:p>
          <a:p>
            <a:pPr marL="822960" lvl="2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Tx/>
              <a:buNone/>
              <a:defRPr/>
            </a:pPr>
            <a:r>
              <a:rPr lang="pt-PT" dirty="0"/>
              <a:t>S (EUR/JPY) in </a:t>
            </a:r>
            <a:r>
              <a:rPr lang="pt-PT" dirty="0" err="1"/>
              <a:t>Tokyo</a:t>
            </a:r>
            <a:r>
              <a:rPr lang="pt-PT" dirty="0"/>
              <a:t> = 149,125</a:t>
            </a:r>
          </a:p>
          <a:p>
            <a:pPr marL="82296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/>
              <a:t>S (EUR/JPY) in  Paris = 149,725</a:t>
            </a:r>
          </a:p>
          <a:p>
            <a:pPr marL="82296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err="1"/>
              <a:t>buy</a:t>
            </a:r>
            <a:r>
              <a:rPr lang="pt-PT" dirty="0"/>
              <a:t> EUR /</a:t>
            </a:r>
            <a:r>
              <a:rPr lang="pt-PT" dirty="0" err="1"/>
              <a:t>sell</a:t>
            </a:r>
            <a:r>
              <a:rPr lang="pt-PT" dirty="0"/>
              <a:t> JPY </a:t>
            </a:r>
          </a:p>
          <a:p>
            <a:pPr marL="82296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/>
              <a:t>in </a:t>
            </a:r>
            <a:r>
              <a:rPr lang="pt-PT" dirty="0" err="1"/>
              <a:t>Tokyo</a:t>
            </a:r>
            <a:r>
              <a:rPr lang="pt-PT" dirty="0"/>
              <a:t> </a:t>
            </a:r>
          </a:p>
          <a:p>
            <a:pPr marL="82296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/>
              <a:t>and </a:t>
            </a:r>
            <a:r>
              <a:rPr lang="pt-PT" dirty="0" err="1"/>
              <a:t>sell</a:t>
            </a:r>
            <a:r>
              <a:rPr lang="pt-PT" dirty="0"/>
              <a:t> EUR/ </a:t>
            </a:r>
            <a:r>
              <a:rPr lang="pt-PT" dirty="0" err="1"/>
              <a:t>buy</a:t>
            </a:r>
            <a:r>
              <a:rPr lang="pt-PT" dirty="0"/>
              <a:t> JPY </a:t>
            </a:r>
          </a:p>
          <a:p>
            <a:pPr marL="82296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/>
              <a:t>in Paris.</a:t>
            </a:r>
          </a:p>
          <a:p>
            <a:pPr marL="822960" lvl="2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pt-PT" u="sng" dirty="0" err="1"/>
              <a:t>Unicity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exchange</a:t>
            </a:r>
            <a:r>
              <a:rPr lang="pt-PT" dirty="0"/>
              <a:t> rates.</a:t>
            </a:r>
          </a:p>
          <a:p>
            <a:pPr marL="822960" lvl="2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pt-PT" dirty="0"/>
              <a:t>Role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spread. </a:t>
            </a:r>
          </a:p>
          <a:p>
            <a:pPr marL="822960" lvl="2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 err="1"/>
              <a:t>Tokyo</a:t>
            </a:r>
            <a:r>
              <a:rPr lang="pt-PT" dirty="0"/>
              <a:t>: </a:t>
            </a:r>
            <a:r>
              <a:rPr lang="pt-PT" dirty="0" err="1"/>
              <a:t>S</a:t>
            </a:r>
            <a:r>
              <a:rPr lang="pt-PT" baseline="-25000" dirty="0" err="1"/>
              <a:t>a</a:t>
            </a:r>
            <a:r>
              <a:rPr lang="pt-PT" dirty="0"/>
              <a:t> (EUR/JPY) = 149,125; </a:t>
            </a:r>
            <a:r>
              <a:rPr lang="pt-PT" dirty="0" err="1"/>
              <a:t>S</a:t>
            </a:r>
            <a:r>
              <a:rPr lang="pt-PT" baseline="-25000" dirty="0" err="1"/>
              <a:t>b</a:t>
            </a:r>
            <a:r>
              <a:rPr lang="pt-PT" dirty="0"/>
              <a:t> (EUR/JPY) = 148,725</a:t>
            </a:r>
          </a:p>
          <a:p>
            <a:pPr marL="822960" lvl="2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/>
              <a:t>Paris: </a:t>
            </a:r>
            <a:r>
              <a:rPr lang="pt-PT" dirty="0" err="1"/>
              <a:t>S</a:t>
            </a:r>
            <a:r>
              <a:rPr lang="pt-PT" baseline="-25000" dirty="0" err="1"/>
              <a:t>a</a:t>
            </a:r>
            <a:r>
              <a:rPr lang="pt-PT" dirty="0"/>
              <a:t> (EUR/JPY) = 149,725; </a:t>
            </a:r>
            <a:r>
              <a:rPr lang="pt-PT" dirty="0" err="1"/>
              <a:t>S</a:t>
            </a:r>
            <a:r>
              <a:rPr lang="pt-PT" baseline="-25000" dirty="0" err="1"/>
              <a:t>b</a:t>
            </a:r>
            <a:r>
              <a:rPr lang="pt-PT" dirty="0"/>
              <a:t> (EUR/JPY) = 149,125</a:t>
            </a:r>
          </a:p>
          <a:p>
            <a:pPr marL="822960" lvl="2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endParaRPr lang="pt-PT" dirty="0"/>
          </a:p>
          <a:p>
            <a:pPr marL="822960" lvl="2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pt-PT" dirty="0"/>
          </a:p>
          <a:p>
            <a:pPr marL="822960" lvl="2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endParaRPr lang="pt-PT" dirty="0"/>
          </a:p>
          <a:p>
            <a:pPr marL="822960" lvl="2" eaLnBrk="1" fontAlgn="auto" hangingPunct="1">
              <a:spcBef>
                <a:spcPct val="600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9762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7D058E-308E-4249-AE91-466176036C4D}" type="slidenum">
              <a:rPr lang="pt-PT"/>
              <a:pPr>
                <a:defRPr/>
              </a:pPr>
              <a:t>4</a:t>
            </a:fld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571500"/>
            <a:ext cx="7772400" cy="5448300"/>
          </a:xfrm>
        </p:spPr>
        <p:txBody>
          <a:bodyPr>
            <a:normAutofit/>
          </a:bodyPr>
          <a:lstStyle/>
          <a:p>
            <a:pPr marL="547200" lvl="1" eaLnBrk="1" fontAlgn="auto" hangingPunct="1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Triangular </a:t>
            </a:r>
            <a:r>
              <a:rPr lang="pt-PT" dirty="0" err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Arbitrage</a:t>
            </a:r>
            <a:r>
              <a:rPr lang="pt-PT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pt-P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</a:t>
            </a:r>
            <a:r>
              <a:rPr lang="pt-P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Arbitrage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pt-PT" sz="2200" dirty="0" err="1"/>
              <a:t>When</a:t>
            </a:r>
            <a:r>
              <a:rPr lang="pt-PT" sz="2200" dirty="0"/>
              <a:t> </a:t>
            </a:r>
            <a:r>
              <a:rPr lang="pt-PT" sz="2200" dirty="0" err="1"/>
              <a:t>the</a:t>
            </a:r>
            <a:r>
              <a:rPr lang="en-US" sz="2200" dirty="0"/>
              <a:t> quoted market </a:t>
            </a:r>
            <a:r>
              <a:rPr lang="en-US" sz="2200" dirty="0" smtClean="0"/>
              <a:t>exchange </a:t>
            </a:r>
            <a:r>
              <a:rPr lang="en-US" sz="2200" dirty="0"/>
              <a:t>rate is different from the implicit cross exchange rate obtained from the exchange rates of other currencies</a:t>
            </a:r>
            <a:r>
              <a:rPr lang="pt-PT" sz="2200" dirty="0"/>
              <a:t>.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/>
              <a:t>S (EUR/JPY) = 149,125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/>
              <a:t>S(EUR/GBP) = 0,7880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60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/>
              <a:t>S(JPY/GBP) = 0,0045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120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/>
              <a:t>S (EUR/JPY)</a:t>
            </a:r>
            <a:r>
              <a:rPr lang="pt-PT" dirty="0">
                <a:latin typeface="Apple Chancery" pitchFamily="66" charset="0"/>
              </a:rPr>
              <a:t> x </a:t>
            </a:r>
            <a:r>
              <a:rPr lang="pt-PT" dirty="0"/>
              <a:t>S(JPY/GBP)</a:t>
            </a:r>
            <a:r>
              <a:rPr lang="pt-PT" dirty="0">
                <a:latin typeface="Apple Chancery" pitchFamily="66" charset="0"/>
              </a:rPr>
              <a:t> x </a:t>
            </a:r>
            <a:r>
              <a:rPr lang="pt-PT" dirty="0"/>
              <a:t>S(GBP/EUR) ≠ 1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endParaRPr lang="pt-PT" dirty="0"/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 err="1"/>
              <a:t>How</a:t>
            </a:r>
            <a:r>
              <a:rPr lang="pt-PT" dirty="0"/>
              <a:t> </a:t>
            </a:r>
            <a:r>
              <a:rPr lang="pt-PT" dirty="0" err="1"/>
              <a:t>can</a:t>
            </a:r>
            <a:r>
              <a:rPr lang="pt-PT" dirty="0"/>
              <a:t> </a:t>
            </a:r>
            <a:r>
              <a:rPr lang="pt-PT" dirty="0" err="1"/>
              <a:t>someone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euros </a:t>
            </a:r>
            <a:r>
              <a:rPr lang="pt-PT" dirty="0" err="1"/>
              <a:t>obtain</a:t>
            </a:r>
            <a:r>
              <a:rPr lang="pt-PT" dirty="0"/>
              <a:t> a </a:t>
            </a:r>
            <a:r>
              <a:rPr lang="pt-PT" dirty="0" err="1"/>
              <a:t>gain</a:t>
            </a:r>
            <a:r>
              <a:rPr lang="pt-PT" dirty="0"/>
              <a:t>?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 err="1"/>
              <a:t>With</a:t>
            </a:r>
            <a:r>
              <a:rPr lang="pt-PT" dirty="0"/>
              <a:t> 1 EUR, </a:t>
            </a:r>
            <a:r>
              <a:rPr lang="pt-PT" dirty="0" err="1"/>
              <a:t>buys</a:t>
            </a:r>
            <a:r>
              <a:rPr lang="pt-PT" dirty="0"/>
              <a:t> 0,788 GBP.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 err="1"/>
              <a:t>With</a:t>
            </a:r>
            <a:r>
              <a:rPr lang="pt-PT" dirty="0"/>
              <a:t> 0,788 GBP </a:t>
            </a:r>
            <a:r>
              <a:rPr lang="pt-PT" dirty="0" err="1"/>
              <a:t>buys</a:t>
            </a:r>
            <a:r>
              <a:rPr lang="pt-PT" dirty="0"/>
              <a:t> 0,788/0,0045 = 175,1111 JPY</a:t>
            </a:r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r>
              <a:rPr lang="pt-PT" dirty="0" err="1"/>
              <a:t>With</a:t>
            </a:r>
            <a:r>
              <a:rPr lang="pt-PT" dirty="0"/>
              <a:t> 175,1111 JPY </a:t>
            </a:r>
            <a:r>
              <a:rPr lang="pt-PT" dirty="0" err="1"/>
              <a:t>buys</a:t>
            </a:r>
            <a:r>
              <a:rPr lang="pt-PT" dirty="0"/>
              <a:t> 175,1111/149,125 = 1,17425 EUR !</a:t>
            </a:r>
          </a:p>
          <a:p>
            <a:pPr marL="822960" lvl="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pt-PT" dirty="0"/>
              <a:t>Exchange rates </a:t>
            </a:r>
            <a:r>
              <a:rPr lang="pt-PT" u="sng" dirty="0" err="1"/>
              <a:t>consistency</a:t>
            </a:r>
            <a:endParaRPr lang="pt-PT" u="sng" dirty="0"/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None/>
              <a:defRPr/>
            </a:pPr>
            <a:endParaRPr lang="pt-PT" dirty="0"/>
          </a:p>
          <a:p>
            <a:pPr marL="822960" lvl="2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5514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50"/>
          </a:xfrm>
        </p:spPr>
        <p:txBody>
          <a:bodyPr/>
          <a:lstStyle/>
          <a:p>
            <a:pPr eaLnBrk="1" hangingPunct="1"/>
            <a:r>
              <a:rPr lang="pt-PT" sz="2800"/>
              <a:t>Exercise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6B5AD-BBA7-48DA-A03B-2C49F68660A0}" type="slidenum">
              <a:rPr lang="pt-PT"/>
              <a:pPr>
                <a:defRPr/>
              </a:pPr>
              <a:t>5</a:t>
            </a:fld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pt-PT" sz="2400" dirty="0" err="1"/>
              <a:t>At</a:t>
            </a:r>
            <a:r>
              <a:rPr lang="pt-PT" sz="2400" dirty="0"/>
              <a:t> a </a:t>
            </a:r>
            <a:r>
              <a:rPr lang="pt-PT" sz="2400" dirty="0" err="1"/>
              <a:t>certain</a:t>
            </a:r>
            <a:r>
              <a:rPr lang="pt-PT" sz="2400" dirty="0"/>
              <a:t> </a:t>
            </a:r>
            <a:r>
              <a:rPr lang="pt-PT" sz="2400" dirty="0" err="1"/>
              <a:t>time</a:t>
            </a:r>
            <a:r>
              <a:rPr lang="pt-PT" sz="2400" dirty="0"/>
              <a:t>, </a:t>
            </a:r>
            <a:r>
              <a:rPr lang="pt-PT" sz="2400" dirty="0" err="1"/>
              <a:t>the</a:t>
            </a:r>
            <a:r>
              <a:rPr lang="pt-PT" sz="2400" dirty="0"/>
              <a:t> </a:t>
            </a:r>
            <a:r>
              <a:rPr lang="pt-PT" sz="2400" dirty="0" err="1"/>
              <a:t>following</a:t>
            </a:r>
            <a:r>
              <a:rPr lang="pt-PT" sz="2400" dirty="0"/>
              <a:t> </a:t>
            </a:r>
            <a:r>
              <a:rPr lang="pt-PT" sz="2400" dirty="0" err="1"/>
              <a:t>exchange</a:t>
            </a:r>
            <a:r>
              <a:rPr lang="pt-PT" sz="2400" dirty="0"/>
              <a:t> rates are </a:t>
            </a:r>
            <a:r>
              <a:rPr lang="pt-PT" sz="2400" dirty="0" err="1"/>
              <a:t>registered</a:t>
            </a:r>
            <a:r>
              <a:rPr lang="pt-PT" sz="2400" dirty="0"/>
              <a:t>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PT" dirty="0"/>
              <a:t>S(USD/CHF) = 1,2240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PT" dirty="0"/>
              <a:t>S(EUR/USD) = 1,2810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t-PT" dirty="0"/>
              <a:t>S(EUR/CHF) = 1,6000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there</a:t>
            </a:r>
            <a:r>
              <a:rPr lang="pt-PT" dirty="0"/>
              <a:t> </a:t>
            </a:r>
            <a:r>
              <a:rPr lang="pt-PT" dirty="0" err="1"/>
              <a:t>arbitrage</a:t>
            </a:r>
            <a:r>
              <a:rPr lang="pt-PT" dirty="0"/>
              <a:t> </a:t>
            </a:r>
            <a:r>
              <a:rPr lang="pt-PT" dirty="0" err="1"/>
              <a:t>opportunity</a:t>
            </a:r>
            <a:r>
              <a:rPr lang="pt-PT" dirty="0"/>
              <a:t>? </a:t>
            </a:r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so</a:t>
            </a:r>
            <a:r>
              <a:rPr lang="pt-PT" dirty="0"/>
              <a:t>, </a:t>
            </a:r>
            <a:r>
              <a:rPr lang="pt-PT" dirty="0" err="1"/>
              <a:t>what</a:t>
            </a:r>
            <a:r>
              <a:rPr lang="pt-PT" dirty="0"/>
              <a:t> are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profitable</a:t>
            </a:r>
            <a:r>
              <a:rPr lang="pt-PT" dirty="0"/>
              <a:t> </a:t>
            </a:r>
            <a:r>
              <a:rPr lang="pt-PT" dirty="0" err="1"/>
              <a:t>transactions</a:t>
            </a:r>
            <a:r>
              <a:rPr lang="pt-PT" dirty="0"/>
              <a:t>?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pt-PT" dirty="0" err="1"/>
              <a:t>What</a:t>
            </a:r>
            <a:r>
              <a:rPr lang="pt-PT" dirty="0"/>
              <a:t> </a:t>
            </a:r>
            <a:r>
              <a:rPr lang="pt-PT" dirty="0" err="1"/>
              <a:t>exchange</a:t>
            </a:r>
            <a:r>
              <a:rPr lang="pt-PT" dirty="0"/>
              <a:t> rate S(CHF/EUR) </a:t>
            </a:r>
            <a:r>
              <a:rPr lang="pt-PT" dirty="0" err="1"/>
              <a:t>would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consistent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other</a:t>
            </a:r>
            <a:r>
              <a:rPr lang="pt-PT" dirty="0"/>
              <a:t> </a:t>
            </a:r>
            <a:r>
              <a:rPr lang="pt-PT" dirty="0" err="1"/>
              <a:t>two</a:t>
            </a:r>
            <a:r>
              <a:rPr lang="pt-PT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696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9785-9E0E-47D1-99E1-127F163C409E}" type="slidenum">
              <a:rPr lang="pt-PT"/>
              <a:pPr>
                <a:defRPr/>
              </a:pPr>
              <a:t>6</a:t>
            </a:fld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5750"/>
            <a:ext cx="7772400" cy="60721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pt-PT" dirty="0"/>
              <a:t>PPP – </a:t>
            </a:r>
            <a:r>
              <a:rPr lang="pt-PT" dirty="0" err="1"/>
              <a:t>Several</a:t>
            </a:r>
            <a:r>
              <a:rPr lang="pt-PT" dirty="0"/>
              <a:t> </a:t>
            </a:r>
            <a:r>
              <a:rPr lang="pt-PT" dirty="0" err="1"/>
              <a:t>versions</a:t>
            </a:r>
            <a:r>
              <a:rPr lang="pt-PT" dirty="0"/>
              <a:t>                     </a:t>
            </a:r>
            <a:r>
              <a:rPr lang="pt-PT" i="1" dirty="0" err="1">
                <a:solidFill>
                  <a:schemeClr val="accent2"/>
                </a:solidFill>
              </a:rPr>
              <a:t>Pugel</a:t>
            </a:r>
            <a:r>
              <a:rPr lang="pt-PT" i="1" dirty="0">
                <a:solidFill>
                  <a:schemeClr val="accent2"/>
                </a:solidFill>
              </a:rPr>
              <a:t>, chap.19</a:t>
            </a:r>
            <a:r>
              <a:rPr lang="pt-PT" i="1" dirty="0"/>
              <a:t>              </a:t>
            </a:r>
          </a:p>
          <a:p>
            <a:pPr marL="548640" lvl="1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None/>
              <a:defRPr/>
            </a:pPr>
            <a:r>
              <a:rPr lang="pt-PT" sz="30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pt-PT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3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</a:t>
            </a:r>
            <a:r>
              <a:rPr lang="pt-PT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3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</a:t>
            </a:r>
          </a:p>
          <a:p>
            <a:pPr marL="548640" lvl="1" eaLnBrk="1" fontAlgn="auto" hangingPunct="1">
              <a:lnSpc>
                <a:spcPct val="90000"/>
              </a:lnSpc>
              <a:spcBef>
                <a:spcPct val="600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pt-PT" u="sng" dirty="0" err="1"/>
              <a:t>The</a:t>
            </a:r>
            <a:r>
              <a:rPr lang="pt-PT" u="sng" dirty="0"/>
              <a:t> </a:t>
            </a:r>
            <a:r>
              <a:rPr lang="pt-PT" u="sng" dirty="0" err="1"/>
              <a:t>Law</a:t>
            </a:r>
            <a:r>
              <a:rPr lang="pt-PT" u="sng" dirty="0"/>
              <a:t> </a:t>
            </a:r>
            <a:r>
              <a:rPr lang="pt-PT" u="sng" dirty="0" err="1"/>
              <a:t>of</a:t>
            </a:r>
            <a:r>
              <a:rPr lang="pt-PT" u="sng" dirty="0"/>
              <a:t> </a:t>
            </a:r>
            <a:r>
              <a:rPr lang="pt-PT" u="sng" dirty="0" err="1"/>
              <a:t>One</a:t>
            </a:r>
            <a:r>
              <a:rPr lang="pt-PT" u="sng" dirty="0"/>
              <a:t> </a:t>
            </a:r>
            <a:r>
              <a:rPr lang="pt-PT" u="sng" dirty="0" err="1"/>
              <a:t>Price</a:t>
            </a:r>
            <a:endParaRPr lang="pt-PT" u="sng" dirty="0"/>
          </a:p>
          <a:p>
            <a:pPr marL="1097280" lvl="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pt-PT" sz="2200" dirty="0"/>
              <a:t>P</a:t>
            </a:r>
            <a:r>
              <a:rPr lang="pt-PT" sz="2200" baseline="-25000" dirty="0"/>
              <a:t>B</a:t>
            </a:r>
            <a:r>
              <a:rPr lang="pt-PT" sz="2200" dirty="0"/>
              <a:t> = P</a:t>
            </a:r>
            <a:r>
              <a:rPr lang="pt-PT" sz="2200" baseline="-25000" dirty="0"/>
              <a:t>A</a:t>
            </a:r>
            <a:r>
              <a:rPr lang="pt-PT" sz="2200" dirty="0"/>
              <a:t>.S(A/B)   </a:t>
            </a:r>
            <a:r>
              <a:rPr lang="pt-PT" sz="2200" dirty="0">
                <a:sym typeface="Symbol"/>
              </a:rPr>
              <a:t>   </a:t>
            </a:r>
            <a:r>
              <a:rPr lang="pt-PT" sz="2200" dirty="0"/>
              <a:t>S(A/B) = P</a:t>
            </a:r>
            <a:r>
              <a:rPr lang="pt-PT" sz="2200" baseline="-25000" dirty="0"/>
              <a:t>B</a:t>
            </a:r>
            <a:r>
              <a:rPr lang="pt-PT" sz="2200" dirty="0"/>
              <a:t> / P</a:t>
            </a:r>
            <a:r>
              <a:rPr lang="pt-PT" sz="2200" baseline="-25000" dirty="0"/>
              <a:t>A</a:t>
            </a:r>
            <a:endParaRPr lang="pt-PT" sz="2200" dirty="0"/>
          </a:p>
          <a:p>
            <a:pPr marL="1097280" lvl="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pt-PT" sz="2200" dirty="0" err="1"/>
              <a:t>It</a:t>
            </a:r>
            <a:r>
              <a:rPr lang="pt-PT" sz="2200" dirty="0"/>
              <a:t> </a:t>
            </a:r>
            <a:r>
              <a:rPr lang="pt-PT" sz="2200" dirty="0" err="1"/>
              <a:t>makes</a:t>
            </a:r>
            <a:r>
              <a:rPr lang="pt-PT" sz="2200" dirty="0"/>
              <a:t> </a:t>
            </a:r>
            <a:r>
              <a:rPr lang="pt-PT" sz="2200" dirty="0" err="1"/>
              <a:t>sense</a:t>
            </a:r>
            <a:r>
              <a:rPr lang="pt-PT" sz="2200" dirty="0"/>
              <a:t> </a:t>
            </a:r>
            <a:r>
              <a:rPr lang="pt-PT" sz="2200" dirty="0" err="1"/>
              <a:t>with</a:t>
            </a:r>
            <a:r>
              <a:rPr lang="pt-PT" sz="2200" dirty="0"/>
              <a:t> </a:t>
            </a:r>
            <a:r>
              <a:rPr lang="pt-PT" sz="2200" dirty="0" err="1"/>
              <a:t>highly</a:t>
            </a:r>
            <a:r>
              <a:rPr lang="pt-PT" sz="2200" dirty="0"/>
              <a:t>  </a:t>
            </a:r>
            <a:r>
              <a:rPr lang="pt-PT" sz="2200" dirty="0" err="1"/>
              <a:t>internationally</a:t>
            </a:r>
            <a:r>
              <a:rPr lang="pt-PT" sz="2200" dirty="0"/>
              <a:t> </a:t>
            </a:r>
            <a:r>
              <a:rPr lang="pt-PT" sz="2200" dirty="0" err="1"/>
              <a:t>traded</a:t>
            </a:r>
            <a:r>
              <a:rPr lang="pt-PT" sz="2200" dirty="0"/>
              <a:t> </a:t>
            </a:r>
            <a:r>
              <a:rPr lang="pt-PT" sz="2200" dirty="0" err="1"/>
              <a:t>goods</a:t>
            </a:r>
            <a:r>
              <a:rPr lang="pt-PT" sz="2200" dirty="0"/>
              <a:t> </a:t>
            </a:r>
            <a:r>
              <a:rPr lang="pt-PT" sz="2200" dirty="0" err="1"/>
              <a:t>and</a:t>
            </a:r>
            <a:r>
              <a:rPr lang="pt-PT" sz="2200" dirty="0"/>
              <a:t> </a:t>
            </a:r>
            <a:r>
              <a:rPr lang="pt-PT" sz="2200" dirty="0" err="1"/>
              <a:t>services</a:t>
            </a:r>
            <a:r>
              <a:rPr lang="pt-PT" sz="2200" dirty="0"/>
              <a:t> (Gold </a:t>
            </a:r>
            <a:r>
              <a:rPr lang="pt-PT" sz="2200" dirty="0" err="1"/>
              <a:t>and</a:t>
            </a:r>
            <a:r>
              <a:rPr lang="pt-PT" sz="2200" dirty="0"/>
              <a:t> </a:t>
            </a:r>
            <a:r>
              <a:rPr lang="pt-PT" sz="2200" dirty="0" err="1"/>
              <a:t>other</a:t>
            </a:r>
            <a:r>
              <a:rPr lang="pt-PT" sz="2200" dirty="0"/>
              <a:t> </a:t>
            </a:r>
            <a:r>
              <a:rPr lang="pt-PT" sz="2200" dirty="0" err="1"/>
              <a:t>metals</a:t>
            </a:r>
            <a:r>
              <a:rPr lang="pt-PT" sz="2200" dirty="0"/>
              <a:t>, </a:t>
            </a:r>
            <a:r>
              <a:rPr lang="pt-PT" sz="2200" dirty="0" err="1"/>
              <a:t>oil</a:t>
            </a:r>
            <a:r>
              <a:rPr lang="pt-PT" sz="2200" dirty="0"/>
              <a:t>, cereal...)</a:t>
            </a:r>
          </a:p>
          <a:p>
            <a:pPr marL="1097280" lvl="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pt-PT" sz="2200" dirty="0" err="1"/>
              <a:t>It</a:t>
            </a:r>
            <a:r>
              <a:rPr lang="pt-PT" sz="2200" dirty="0"/>
              <a:t> does </a:t>
            </a:r>
            <a:r>
              <a:rPr lang="pt-PT" sz="2200" dirty="0" err="1"/>
              <a:t>not</a:t>
            </a:r>
            <a:r>
              <a:rPr lang="pt-PT" sz="2200" dirty="0"/>
              <a:t> </a:t>
            </a:r>
            <a:r>
              <a:rPr lang="pt-PT" sz="2200" dirty="0" err="1"/>
              <a:t>apply</a:t>
            </a:r>
            <a:r>
              <a:rPr lang="pt-PT" sz="2200" dirty="0"/>
              <a:t>  to </a:t>
            </a:r>
            <a:r>
              <a:rPr lang="pt-PT" sz="2200" dirty="0" err="1"/>
              <a:t>most</a:t>
            </a:r>
            <a:r>
              <a:rPr lang="pt-PT" sz="2200" dirty="0"/>
              <a:t>  </a:t>
            </a:r>
            <a:r>
              <a:rPr lang="pt-PT" sz="2200" dirty="0" err="1"/>
              <a:t>manufactured</a:t>
            </a:r>
            <a:r>
              <a:rPr lang="pt-PT" sz="2200" dirty="0"/>
              <a:t>  </a:t>
            </a:r>
            <a:r>
              <a:rPr lang="pt-PT" sz="2200" dirty="0" err="1"/>
              <a:t>goods</a:t>
            </a:r>
            <a:r>
              <a:rPr lang="pt-PT" sz="2200" dirty="0"/>
              <a:t>. Causes: </a:t>
            </a:r>
            <a:r>
              <a:rPr lang="pt-PT" sz="2200" dirty="0" err="1"/>
              <a:t>transport</a:t>
            </a:r>
            <a:r>
              <a:rPr lang="pt-PT" sz="2200" dirty="0"/>
              <a:t> </a:t>
            </a:r>
            <a:r>
              <a:rPr lang="pt-PT" sz="2200" dirty="0" err="1"/>
              <a:t>costs</a:t>
            </a:r>
            <a:r>
              <a:rPr lang="pt-PT" sz="2200" dirty="0"/>
              <a:t>, </a:t>
            </a:r>
            <a:r>
              <a:rPr lang="pt-PT" sz="2200" dirty="0" err="1"/>
              <a:t>restrictions</a:t>
            </a:r>
            <a:r>
              <a:rPr lang="pt-PT" sz="2200" dirty="0"/>
              <a:t> to </a:t>
            </a:r>
            <a:r>
              <a:rPr lang="pt-PT" sz="2200" dirty="0" err="1"/>
              <a:t>trade</a:t>
            </a:r>
            <a:r>
              <a:rPr lang="pt-PT" sz="2200" dirty="0"/>
              <a:t>, taxes,  </a:t>
            </a:r>
            <a:r>
              <a:rPr lang="pt-PT" sz="2200" dirty="0" err="1"/>
              <a:t>price</a:t>
            </a:r>
            <a:r>
              <a:rPr lang="pt-PT" sz="2200" dirty="0"/>
              <a:t> </a:t>
            </a:r>
            <a:r>
              <a:rPr lang="pt-PT" sz="2200" dirty="0" err="1"/>
              <a:t>discrimination</a:t>
            </a:r>
            <a:r>
              <a:rPr lang="pt-PT" sz="2200" dirty="0"/>
              <a:t> </a:t>
            </a:r>
            <a:r>
              <a:rPr lang="pt-PT" sz="2200" dirty="0" err="1"/>
              <a:t>by</a:t>
            </a:r>
            <a:r>
              <a:rPr lang="pt-PT" sz="2200" dirty="0"/>
              <a:t> </a:t>
            </a:r>
            <a:r>
              <a:rPr lang="pt-PT" sz="2200" dirty="0" err="1"/>
              <a:t>firms</a:t>
            </a:r>
            <a:r>
              <a:rPr lang="pt-PT" sz="2200" dirty="0"/>
              <a:t>,…) </a:t>
            </a:r>
          </a:p>
          <a:p>
            <a:pPr marL="1097280" lvl="3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pt-PT" sz="2200" dirty="0">
                <a:solidFill>
                  <a:srgbClr val="FFC000"/>
                </a:solidFill>
              </a:rPr>
              <a:t>The </a:t>
            </a:r>
            <a:r>
              <a:rPr lang="pt-PT" sz="2200" dirty="0" err="1">
                <a:solidFill>
                  <a:srgbClr val="FFC000"/>
                </a:solidFill>
              </a:rPr>
              <a:t>Big</a:t>
            </a:r>
            <a:r>
              <a:rPr lang="pt-PT" sz="2200" dirty="0">
                <a:solidFill>
                  <a:srgbClr val="FFC000"/>
                </a:solidFill>
              </a:rPr>
              <a:t> Mac </a:t>
            </a:r>
            <a:r>
              <a:rPr lang="pt-PT" sz="2200" dirty="0" err="1">
                <a:solidFill>
                  <a:srgbClr val="FFC000"/>
                </a:solidFill>
              </a:rPr>
              <a:t>Index</a:t>
            </a:r>
            <a:r>
              <a:rPr lang="pt-PT" sz="2200" dirty="0">
                <a:solidFill>
                  <a:srgbClr val="FFC000"/>
                </a:solidFill>
              </a:rPr>
              <a:t> </a:t>
            </a:r>
            <a:r>
              <a:rPr lang="pt-PT" sz="2200" dirty="0">
                <a:solidFill>
                  <a:srgbClr val="FFC000"/>
                </a:solidFill>
                <a:hlinkClick r:id="rId3"/>
              </a:rPr>
              <a:t>http://www.economist.com/content/big-mac-index</a:t>
            </a:r>
            <a:endParaRPr lang="pt-PT" sz="2200" dirty="0">
              <a:solidFill>
                <a:srgbClr val="FFC000"/>
              </a:solidFill>
            </a:endParaRPr>
          </a:p>
          <a:p>
            <a:pPr marL="548640" lvl="1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None/>
              <a:defRPr/>
            </a:pPr>
            <a:endParaRPr lang="pt-PT" sz="2200" dirty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pt-PT" sz="2200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52DBC463-72B4-40D8-B34C-89A38870C5D4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Curved Right Arrow 5"/>
          <p:cNvSpPr/>
          <p:nvPr/>
        </p:nvSpPr>
        <p:spPr>
          <a:xfrm>
            <a:off x="4572000" y="357187"/>
            <a:ext cx="803275" cy="357187"/>
          </a:xfrm>
          <a:prstGeom prst="curvedRigh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10F3-B4F9-48B1-8286-BEF09BDA5CD3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  <p:pic>
        <p:nvPicPr>
          <p:cNvPr id="2054" name="Picture 6" descr="Imagem relacionad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58295"/>
            <a:ext cx="6408712" cy="629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417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0B125C-C60A-4B99-A6B5-5EDA29969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Gustav Cassel </a:t>
            </a:r>
            <a:r>
              <a:rPr lang="pt-PT" sz="2200" i="1" dirty="0"/>
              <a:t>Swedish School of Economics</a:t>
            </a:r>
            <a:r>
              <a:rPr lang="pt-PT" sz="2200" dirty="0"/>
              <a:t> 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91CB84D-0327-4833-AE46-E5504A244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910F3-B4F9-48B1-8286-BEF09BDA5CD3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  <p:pic>
        <p:nvPicPr>
          <p:cNvPr id="2050" name="Picture 2" descr="Gustav Cassel">
            <a:extLst>
              <a:ext uri="{FF2B5EF4-FFF2-40B4-BE49-F238E27FC236}">
                <a16:creationId xmlns:a16="http://schemas.microsoft.com/office/drawing/2014/main" xmlns="" id="{B650D58B-005C-48B4-B26A-B4D9372F2959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1828800"/>
            <a:ext cx="2085008" cy="322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0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046FD-B58C-4D4E-AF3F-E53C2743684C}" type="slidenum">
              <a:rPr lang="pt-PT"/>
              <a:pPr>
                <a:defRPr/>
              </a:pPr>
              <a:t>9</a:t>
            </a:fld>
            <a:endParaRPr lang="pt-PT"/>
          </a:p>
        </p:txBody>
      </p:sp>
      <p:sp>
        <p:nvSpPr>
          <p:cNvPr id="3" name="Slide Number Placeholder 2"/>
          <p:cNvSpPr txBox="1">
            <a:spLocks noGrp="1"/>
          </p:cNvSpPr>
          <p:nvPr/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E47723D-70F8-4F33-86A2-C983BA7A372D}" type="slidenum">
              <a:rPr lang="pt-PT" sz="1400">
                <a:solidFill>
                  <a:srgbClr val="FFFFFF"/>
                </a:solidFill>
                <a:latin typeface="+mj-lt"/>
                <a:ea typeface="+mj-ea"/>
                <a:cs typeface="+mj-cs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pt-PT" sz="1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220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285750"/>
            <a:ext cx="7772400" cy="57340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pt-PT" u="sng" dirty="0" err="1"/>
              <a:t>Absolute</a:t>
            </a:r>
            <a:r>
              <a:rPr lang="pt-PT" u="sng" dirty="0"/>
              <a:t> </a:t>
            </a:r>
            <a:r>
              <a:rPr lang="pt-PT" u="sng" dirty="0" err="1"/>
              <a:t>Purchasing</a:t>
            </a:r>
            <a:r>
              <a:rPr lang="pt-PT" u="sng" dirty="0"/>
              <a:t> </a:t>
            </a:r>
            <a:r>
              <a:rPr lang="pt-PT" u="sng" dirty="0" err="1"/>
              <a:t>Power</a:t>
            </a:r>
            <a:r>
              <a:rPr lang="pt-PT" u="sng" dirty="0"/>
              <a:t> </a:t>
            </a:r>
            <a:r>
              <a:rPr lang="pt-PT" u="sng" dirty="0" err="1"/>
              <a:t>Parity</a:t>
            </a:r>
            <a:r>
              <a:rPr lang="pt-PT" u="sng" dirty="0"/>
              <a:t> </a:t>
            </a:r>
            <a:r>
              <a:rPr lang="pt-PT" dirty="0"/>
              <a:t> </a:t>
            </a:r>
            <a:r>
              <a:rPr lang="pt-PT" sz="1800" dirty="0"/>
              <a:t>(</a:t>
            </a:r>
            <a:r>
              <a:rPr lang="pt-PT" sz="1800" dirty="0" err="1"/>
              <a:t>parity</a:t>
            </a:r>
            <a:r>
              <a:rPr lang="pt-PT" sz="1800" dirty="0"/>
              <a:t> </a:t>
            </a:r>
            <a:r>
              <a:rPr lang="pt-PT" sz="1800" dirty="0" err="1"/>
              <a:t>of</a:t>
            </a:r>
            <a:r>
              <a:rPr lang="pt-PT" sz="1800" dirty="0"/>
              <a:t> </a:t>
            </a:r>
            <a:r>
              <a:rPr lang="pt-PT" sz="1800" dirty="0" err="1"/>
              <a:t>prices</a:t>
            </a:r>
            <a:r>
              <a:rPr lang="pt-PT" sz="1800" dirty="0"/>
              <a:t>)</a:t>
            </a:r>
          </a:p>
          <a:p>
            <a:pPr lvl="3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PT" sz="2200" dirty="0"/>
              <a:t>P</a:t>
            </a:r>
            <a:r>
              <a:rPr lang="pt-PT" sz="2200" baseline="-25000" dirty="0"/>
              <a:t>B</a:t>
            </a:r>
            <a:r>
              <a:rPr lang="pt-PT" sz="2200" dirty="0"/>
              <a:t> = P</a:t>
            </a:r>
            <a:r>
              <a:rPr lang="pt-PT" sz="2200" baseline="-25000" dirty="0"/>
              <a:t>A</a:t>
            </a:r>
            <a:r>
              <a:rPr lang="pt-PT" sz="2200" dirty="0"/>
              <a:t>.S(A/B)   </a:t>
            </a:r>
            <a:r>
              <a:rPr lang="pt-PT" sz="2200" dirty="0">
                <a:sym typeface="Symbol" pitchFamily="18" charset="2"/>
              </a:rPr>
              <a:t>   </a:t>
            </a:r>
            <a:r>
              <a:rPr lang="pt-PT" sz="2200" dirty="0"/>
              <a:t>S(A/B) = P</a:t>
            </a:r>
            <a:r>
              <a:rPr lang="pt-PT" sz="2200" baseline="-25000" dirty="0"/>
              <a:t>B</a:t>
            </a:r>
            <a:r>
              <a:rPr lang="pt-PT" sz="2200" dirty="0"/>
              <a:t> / P</a:t>
            </a:r>
            <a:r>
              <a:rPr lang="pt-PT" sz="2200" baseline="-25000" dirty="0"/>
              <a:t>A</a:t>
            </a:r>
            <a:r>
              <a:rPr lang="pt-PT" sz="2200" dirty="0"/>
              <a:t> </a:t>
            </a:r>
          </a:p>
          <a:p>
            <a:pPr lvl="3" eaLnBrk="1" hangingPunct="1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§"/>
            </a:pPr>
            <a:r>
              <a:rPr lang="en-US" dirty="0"/>
              <a:t>The expression has the same aspect, but a different meaning. P</a:t>
            </a:r>
            <a:r>
              <a:rPr lang="en-US" baseline="-25000" dirty="0"/>
              <a:t>B</a:t>
            </a:r>
            <a:r>
              <a:rPr lang="en-US" dirty="0"/>
              <a:t> and P</a:t>
            </a:r>
            <a:r>
              <a:rPr lang="en-US" baseline="-25000" dirty="0"/>
              <a:t>A</a:t>
            </a:r>
            <a:r>
              <a:rPr lang="en-US" dirty="0"/>
              <a:t> are the prices of baskets of goods and not the prices of specific goods.</a:t>
            </a:r>
          </a:p>
          <a:p>
            <a:pPr lvl="3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dirty="0"/>
              <a:t>Even if the relation does not apply to every good, differences may cancel with each other so that the relation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observed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average</a:t>
            </a:r>
            <a:r>
              <a:rPr lang="pt-PT" dirty="0"/>
              <a:t>. </a:t>
            </a:r>
          </a:p>
          <a:p>
            <a:pPr lvl="3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dirty="0" err="1"/>
              <a:t>Idea</a:t>
            </a:r>
            <a:r>
              <a:rPr lang="pt-PT" dirty="0"/>
              <a:t> </a:t>
            </a:r>
            <a:r>
              <a:rPr lang="pt-PT" dirty="0" err="1"/>
              <a:t>that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value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a </a:t>
            </a:r>
            <a:r>
              <a:rPr lang="pt-PT" dirty="0" err="1"/>
              <a:t>currency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related</a:t>
            </a:r>
            <a:r>
              <a:rPr lang="pt-PT" dirty="0"/>
              <a:t> to </a:t>
            </a:r>
            <a:r>
              <a:rPr lang="pt-PT" dirty="0" err="1"/>
              <a:t>its</a:t>
            </a:r>
            <a:r>
              <a:rPr lang="pt-PT" dirty="0"/>
              <a:t> </a:t>
            </a:r>
            <a:r>
              <a:rPr lang="pt-PT" dirty="0" err="1"/>
              <a:t>power</a:t>
            </a:r>
            <a:r>
              <a:rPr lang="pt-PT" dirty="0"/>
              <a:t> to </a:t>
            </a:r>
            <a:r>
              <a:rPr lang="pt-PT" dirty="0" err="1"/>
              <a:t>purchase</a:t>
            </a:r>
            <a:r>
              <a:rPr lang="pt-PT" dirty="0"/>
              <a:t> </a:t>
            </a:r>
            <a:r>
              <a:rPr lang="pt-PT" dirty="0" err="1"/>
              <a:t>goods</a:t>
            </a:r>
            <a:r>
              <a:rPr lang="pt-PT" dirty="0"/>
              <a:t>.</a:t>
            </a:r>
          </a:p>
          <a:p>
            <a:pPr lvl="3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pt-PT" dirty="0"/>
              <a:t>“</a:t>
            </a:r>
            <a:r>
              <a:rPr lang="en-US" dirty="0"/>
              <a:t>Correct foreign exchange rate”.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/>
              <a:t>If absolute PPP holds, then it implies the real exchange rate = 1.</a:t>
            </a:r>
          </a:p>
          <a:p>
            <a:pPr lvl="3" eaLnBrk="1" hangingPunct="1">
              <a:spcBef>
                <a:spcPct val="60000"/>
              </a:spcBef>
              <a:buFont typeface="Wingdings" pitchFamily="2" charset="2"/>
              <a:buChar char="§"/>
            </a:pPr>
            <a:r>
              <a:rPr lang="en-US" dirty="0"/>
              <a:t>Even though it does not  fit reality well,  there is evidence that  large discrepancies relative to absolute PPP tend to reduce with time, for traded goods.</a:t>
            </a:r>
          </a:p>
          <a:p>
            <a:pPr marL="868363" lvl="3" indent="0" eaLnBrk="1" hangingPunct="1">
              <a:spcBef>
                <a:spcPct val="60000"/>
              </a:spcBef>
              <a:buNone/>
            </a:pPr>
            <a:endParaRPr lang="en-US" dirty="0"/>
          </a:p>
          <a:p>
            <a:pPr lvl="3" eaLnBrk="1" hangingPunct="1">
              <a:lnSpc>
                <a:spcPct val="90000"/>
              </a:lnSpc>
              <a:spcBef>
                <a:spcPct val="60000"/>
              </a:spcBef>
              <a:buFont typeface="Wingdings 2" pitchFamily="18" charset="2"/>
              <a:buNone/>
            </a:pPr>
            <a:endParaRPr lang="pt-PT" sz="1800" dirty="0"/>
          </a:p>
          <a:p>
            <a:pPr eaLnBrk="1" hangingPunct="1"/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13550</TotalTime>
  <Words>1717</Words>
  <Application>Microsoft Office PowerPoint</Application>
  <PresentationFormat>On-screen Show (4:3)</PresentationFormat>
  <Paragraphs>233</Paragraphs>
  <Slides>22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40" baseType="lpstr">
      <vt:lpstr>Albertus MT Lt</vt:lpstr>
      <vt:lpstr>Apple Chancery</vt:lpstr>
      <vt:lpstr>Arial</vt:lpstr>
      <vt:lpstr>Calibri</vt:lpstr>
      <vt:lpstr>Cambria</vt:lpstr>
      <vt:lpstr>Cambria Math</vt:lpstr>
      <vt:lpstr>Franklin Gothic Book</vt:lpstr>
      <vt:lpstr>High Tower Text</vt:lpstr>
      <vt:lpstr>Latha</vt:lpstr>
      <vt:lpstr>Mathematica1Mono</vt:lpstr>
      <vt:lpstr>Perpetua</vt:lpstr>
      <vt:lpstr>Symbol</vt:lpstr>
      <vt:lpstr>Times New Roman</vt:lpstr>
      <vt:lpstr>Univers Extended</vt:lpstr>
      <vt:lpstr>Wingdings</vt:lpstr>
      <vt:lpstr>Wingdings 2</vt:lpstr>
      <vt:lpstr>Equity</vt:lpstr>
      <vt:lpstr>Equação</vt:lpstr>
      <vt:lpstr>2nd session </vt:lpstr>
      <vt:lpstr>PowerPoint Presentation</vt:lpstr>
      <vt:lpstr>PowerPoint Presentation</vt:lpstr>
      <vt:lpstr>PowerPoint Presentation</vt:lpstr>
      <vt:lpstr>Exercise</vt:lpstr>
      <vt:lpstr>PowerPoint Presentation</vt:lpstr>
      <vt:lpstr>PowerPoint Presentation</vt:lpstr>
      <vt:lpstr>Gustav Cassel Swedish School of Economics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ISEG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3ª aula</dc:title>
  <dc:creator>pcma</dc:creator>
  <cp:lastModifiedBy>pcma@iseg.utl.pt</cp:lastModifiedBy>
  <cp:revision>424</cp:revision>
  <cp:lastPrinted>2017-09-22T14:55:23Z</cp:lastPrinted>
  <dcterms:created xsi:type="dcterms:W3CDTF">2008-10-06T14:47:59Z</dcterms:created>
  <dcterms:modified xsi:type="dcterms:W3CDTF">2018-09-25T16:02:12Z</dcterms:modified>
</cp:coreProperties>
</file>